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39" r:id="rId2"/>
    <p:sldId id="265" r:id="rId3"/>
    <p:sldId id="257" r:id="rId4"/>
    <p:sldId id="259" r:id="rId5"/>
    <p:sldId id="258" r:id="rId6"/>
    <p:sldId id="264" r:id="rId7"/>
    <p:sldId id="266" r:id="rId8"/>
    <p:sldId id="260" r:id="rId9"/>
    <p:sldId id="262" r:id="rId10"/>
    <p:sldId id="263" r:id="rId11"/>
    <p:sldId id="261" r:id="rId12"/>
    <p:sldId id="341" r:id="rId13"/>
    <p:sldId id="342" r:id="rId14"/>
    <p:sldId id="343" r:id="rId15"/>
    <p:sldId id="267" r:id="rId16"/>
    <p:sldId id="340" r:id="rId17"/>
    <p:sldId id="344" r:id="rId18"/>
    <p:sldId id="345" r:id="rId19"/>
    <p:sldId id="3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C7B45-6E21-4567-8B01-421EBD2A8D76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33297D6-E011-48B1-A3F1-B300B13299EB}">
      <dgm:prSet phldrT="[Text]"/>
      <dgm:spPr/>
      <dgm:t>
        <a:bodyPr/>
        <a:lstStyle/>
        <a:p>
          <a:r>
            <a:rPr lang="es-ES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“L</a:t>
          </a:r>
          <a:r>
            <a:rPr lang="es-ES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os sistemas de IA también pueden explotar </a:t>
          </a:r>
          <a:r>
            <a:rPr lang="es-ES" i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 otras maneras</a:t>
          </a:r>
          <a:r>
            <a:rPr lang="es-ES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las vulnerabilidades”</a:t>
          </a:r>
          <a:endParaRPr lang="en-AU" dirty="0"/>
        </a:p>
      </dgm:t>
    </dgm:pt>
    <dgm:pt modelId="{0809C3EC-341F-46B8-8355-C945F6BB8FF2}" type="parTrans" cxnId="{0B5A69E4-F8F3-401B-B2FE-1E1FC57FBAB9}">
      <dgm:prSet/>
      <dgm:spPr/>
      <dgm:t>
        <a:bodyPr/>
        <a:lstStyle/>
        <a:p>
          <a:endParaRPr lang="en-AU"/>
        </a:p>
      </dgm:t>
    </dgm:pt>
    <dgm:pt modelId="{37E7A36E-F9EF-43CA-B2B7-67CBF4CF4175}" type="sibTrans" cxnId="{0B5A69E4-F8F3-401B-B2FE-1E1FC57FBAB9}">
      <dgm:prSet/>
      <dgm:spPr/>
      <dgm:t>
        <a:bodyPr/>
        <a:lstStyle/>
        <a:p>
          <a:endParaRPr lang="en-AU"/>
        </a:p>
      </dgm:t>
    </dgm:pt>
    <dgm:pt modelId="{4078C9DA-FE60-4B24-A72D-2BFC973B2B7D}">
      <dgm:prSet/>
      <dgm:spPr/>
      <dgm:t>
        <a:bodyPr/>
        <a:lstStyle/>
        <a:p>
          <a:r>
            <a:rPr lang="es-ES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 una persona </a:t>
          </a:r>
          <a:endParaRPr lang="es-ES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59413A-9392-42C9-93EB-10E4C02A8DFA}" type="parTrans" cxnId="{8C73E3CC-8D45-42EF-B709-167C81395C33}">
      <dgm:prSet/>
      <dgm:spPr/>
      <dgm:t>
        <a:bodyPr/>
        <a:lstStyle/>
        <a:p>
          <a:endParaRPr lang="en-AU"/>
        </a:p>
      </dgm:t>
    </dgm:pt>
    <dgm:pt modelId="{3458CE82-4044-48B1-B159-897BB9D18C31}" type="sibTrans" cxnId="{8C73E3CC-8D45-42EF-B709-167C81395C33}">
      <dgm:prSet/>
      <dgm:spPr/>
      <dgm:t>
        <a:bodyPr/>
        <a:lstStyle/>
        <a:p>
          <a:endParaRPr lang="en-AU"/>
        </a:p>
      </dgm:t>
    </dgm:pt>
    <dgm:pt modelId="{D38849AB-DF16-4B3F-8B52-2E2DF5D33613}">
      <dgm:prSet/>
      <dgm:spPr/>
      <dgm:t>
        <a:bodyPr/>
        <a:lstStyle/>
        <a:p>
          <a:r>
            <a:rPr lang="es-ES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o un colectivo específico de personas </a:t>
          </a:r>
          <a:endParaRPr lang="es-ES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C4018-361C-40CA-A062-18F1885AD3DA}" type="parTrans" cxnId="{B4E19C87-BB9A-4522-98E0-0B9A333636B5}">
      <dgm:prSet/>
      <dgm:spPr/>
      <dgm:t>
        <a:bodyPr/>
        <a:lstStyle/>
        <a:p>
          <a:endParaRPr lang="en-AU"/>
        </a:p>
      </dgm:t>
    </dgm:pt>
    <dgm:pt modelId="{60AAB4F2-1D35-4EE3-87DE-6AA9C14DC34B}" type="sibTrans" cxnId="{B4E19C87-BB9A-4522-98E0-0B9A333636B5}">
      <dgm:prSet/>
      <dgm:spPr/>
      <dgm:t>
        <a:bodyPr/>
        <a:lstStyle/>
        <a:p>
          <a:endParaRPr lang="en-AU"/>
        </a:p>
      </dgm:t>
    </dgm:pt>
    <dgm:pt modelId="{E1240905-0BA6-420F-B6C1-80DF092D6C7B}">
      <dgm:prSet/>
      <dgm:spPr/>
      <dgm:t>
        <a:bodyPr/>
        <a:lstStyle/>
        <a:p>
          <a:r>
            <a:rPr lang="es-ES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derivadas de </a:t>
          </a:r>
          <a:endParaRPr lang="es-ES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6DD67-2277-444D-A9B8-5029D46600CC}" type="parTrans" cxnId="{55B10DD8-5959-4BE1-980F-96151263CCDD}">
      <dgm:prSet/>
      <dgm:spPr/>
      <dgm:t>
        <a:bodyPr/>
        <a:lstStyle/>
        <a:p>
          <a:endParaRPr lang="en-AU"/>
        </a:p>
      </dgm:t>
    </dgm:pt>
    <dgm:pt modelId="{A2E28CE5-B660-4DCE-AD7D-95E293C4C460}" type="sibTrans" cxnId="{55B10DD8-5959-4BE1-980F-96151263CCDD}">
      <dgm:prSet/>
      <dgm:spPr/>
      <dgm:t>
        <a:bodyPr/>
        <a:lstStyle/>
        <a:p>
          <a:endParaRPr lang="en-AU"/>
        </a:p>
      </dgm:t>
    </dgm:pt>
    <dgm:pt modelId="{B774BA67-C321-4DE4-9E95-FC90DEC255A3}">
      <dgm:prSet/>
      <dgm:spPr/>
      <dgm:t>
        <a:bodyPr/>
        <a:lstStyle/>
        <a:p>
          <a:r>
            <a:rPr lang="es-ES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su edad, </a:t>
          </a:r>
        </a:p>
      </dgm:t>
    </dgm:pt>
    <dgm:pt modelId="{4C168B10-CFF4-4062-9BB3-A3420C840BED}" type="parTrans" cxnId="{FE1F46CA-E01B-4C99-A1D2-C12336BF56FE}">
      <dgm:prSet/>
      <dgm:spPr/>
      <dgm:t>
        <a:bodyPr/>
        <a:lstStyle/>
        <a:p>
          <a:endParaRPr lang="en-AU"/>
        </a:p>
      </dgm:t>
    </dgm:pt>
    <dgm:pt modelId="{D8836B60-7544-4710-AB59-7393E4AA6086}" type="sibTrans" cxnId="{FE1F46CA-E01B-4C99-A1D2-C12336BF56FE}">
      <dgm:prSet/>
      <dgm:spPr/>
      <dgm:t>
        <a:bodyPr/>
        <a:lstStyle/>
        <a:p>
          <a:endParaRPr lang="en-AU"/>
        </a:p>
      </dgm:t>
    </dgm:pt>
    <dgm:pt modelId="{BF256C0A-D361-47AE-8BE5-F3D78C20E26C}">
      <dgm:prSet custT="1"/>
      <dgm:spPr/>
      <dgm:t>
        <a:bodyPr/>
        <a:lstStyle/>
        <a:p>
          <a:r>
            <a:rPr lang="es-ES" sz="24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su discapacidad </a:t>
          </a:r>
          <a:r>
            <a:rPr lang="es-ES" sz="18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(Dir. UE 2019/882)</a:t>
          </a:r>
          <a:endParaRPr lang="es-ES" sz="2400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F1A8B0-F40C-44D5-8CD9-E41058F83B5E}" type="parTrans" cxnId="{C5137027-3D15-4C72-896F-8CD99FF59754}">
      <dgm:prSet/>
      <dgm:spPr/>
      <dgm:t>
        <a:bodyPr/>
        <a:lstStyle/>
        <a:p>
          <a:endParaRPr lang="en-AU"/>
        </a:p>
      </dgm:t>
    </dgm:pt>
    <dgm:pt modelId="{9DBD2A8F-34D3-4FAA-AB0B-6213204A3E05}" type="sibTrans" cxnId="{C5137027-3D15-4C72-896F-8CD99FF59754}">
      <dgm:prSet/>
      <dgm:spPr/>
      <dgm:t>
        <a:bodyPr/>
        <a:lstStyle/>
        <a:p>
          <a:endParaRPr lang="en-AU"/>
        </a:p>
      </dgm:t>
    </dgm:pt>
    <dgm:pt modelId="{A8446C02-CF5E-4D17-B76C-4268D6691AB7}">
      <dgm:prSet custT="1"/>
      <dgm:spPr/>
      <dgm:t>
        <a:bodyPr/>
        <a:lstStyle/>
        <a:p>
          <a:r>
            <a:rPr lang="es-ES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una situación social o económica concreta que probablemente aumente su vulnerabilidad a la explotación, </a:t>
          </a:r>
          <a:r>
            <a:rPr lang="es-ES" sz="2000" i="1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como</a:t>
          </a:r>
        </a:p>
      </dgm:t>
    </dgm:pt>
    <dgm:pt modelId="{E1C6B02C-E8F8-4546-A169-318CA03FE026}" type="parTrans" cxnId="{18CC9397-17F4-421C-8348-6790C2849D23}">
      <dgm:prSet/>
      <dgm:spPr/>
      <dgm:t>
        <a:bodyPr/>
        <a:lstStyle/>
        <a:p>
          <a:endParaRPr lang="en-AU"/>
        </a:p>
      </dgm:t>
    </dgm:pt>
    <dgm:pt modelId="{2EAC30CC-5B5C-48AF-89E1-8EEEA20D49B2}" type="sibTrans" cxnId="{18CC9397-17F4-421C-8348-6790C2849D23}">
      <dgm:prSet/>
      <dgm:spPr/>
      <dgm:t>
        <a:bodyPr/>
        <a:lstStyle/>
        <a:p>
          <a:endParaRPr lang="en-AU"/>
        </a:p>
      </dgm:t>
    </dgm:pt>
    <dgm:pt modelId="{A80BDC6D-BE33-48E2-98FB-361C7B70DFAA}">
      <dgm:prSet custT="1"/>
      <dgm:spPr/>
      <dgm:t>
        <a:bodyPr/>
        <a:lstStyle/>
        <a:p>
          <a:r>
            <a:rPr lang="es-ES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vivir en condiciones de pobreza extrema </a:t>
          </a:r>
        </a:p>
      </dgm:t>
    </dgm:pt>
    <dgm:pt modelId="{C83F767D-3535-4F64-89F6-C0B3A1A2BA66}" type="parTrans" cxnId="{E60E975E-AAF9-449E-9666-9187B84D5CD7}">
      <dgm:prSet/>
      <dgm:spPr/>
      <dgm:t>
        <a:bodyPr/>
        <a:lstStyle/>
        <a:p>
          <a:endParaRPr lang="en-AU"/>
        </a:p>
      </dgm:t>
    </dgm:pt>
    <dgm:pt modelId="{730CF589-7475-462B-A93D-2B3B83EBEA91}" type="sibTrans" cxnId="{E60E975E-AAF9-449E-9666-9187B84D5CD7}">
      <dgm:prSet/>
      <dgm:spPr/>
      <dgm:t>
        <a:bodyPr/>
        <a:lstStyle/>
        <a:p>
          <a:endParaRPr lang="en-AU"/>
        </a:p>
      </dgm:t>
    </dgm:pt>
    <dgm:pt modelId="{FECC138E-3DAF-473F-95A9-62A6FFD03AE8}">
      <dgm:prSet custT="1"/>
      <dgm:spPr/>
      <dgm:t>
        <a:bodyPr/>
        <a:lstStyle/>
        <a:p>
          <a:r>
            <a:rPr lang="es-ES" sz="20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o pertenecer a minorías étnicas o religiosas</a:t>
          </a:r>
          <a:endParaRPr lang="en-AU" sz="2000" dirty="0"/>
        </a:p>
      </dgm:t>
    </dgm:pt>
    <dgm:pt modelId="{BF3395DD-F27E-4160-9217-718EB32AF215}" type="parTrans" cxnId="{DD5964F3-624A-4C38-A88D-F9E3B6923A85}">
      <dgm:prSet/>
      <dgm:spPr/>
      <dgm:t>
        <a:bodyPr/>
        <a:lstStyle/>
        <a:p>
          <a:endParaRPr lang="en-AU"/>
        </a:p>
      </dgm:t>
    </dgm:pt>
    <dgm:pt modelId="{BE1073B2-E4D1-4290-8804-01F5230970D9}" type="sibTrans" cxnId="{DD5964F3-624A-4C38-A88D-F9E3B6923A85}">
      <dgm:prSet/>
      <dgm:spPr/>
      <dgm:t>
        <a:bodyPr/>
        <a:lstStyle/>
        <a:p>
          <a:endParaRPr lang="en-AU"/>
        </a:p>
      </dgm:t>
    </dgm:pt>
    <dgm:pt modelId="{D1926336-DB17-4449-8919-4FE98A3C79F0}" type="pres">
      <dgm:prSet presAssocID="{070C7B45-6E21-4567-8B01-421EBD2A8D76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DEAE0168-B06F-4761-B088-1C9F7097AE10}" type="pres">
      <dgm:prSet presAssocID="{070C7B45-6E21-4567-8B01-421EBD2A8D76}" presName="outerBox" presStyleCnt="0"/>
      <dgm:spPr/>
    </dgm:pt>
    <dgm:pt modelId="{7B77565E-08E3-48F8-B153-00BE6006A3A6}" type="pres">
      <dgm:prSet presAssocID="{070C7B45-6E21-4567-8B01-421EBD2A8D76}" presName="outerBoxParent" presStyleLbl="node1" presStyleIdx="0" presStyleCnt="2"/>
      <dgm:spPr/>
    </dgm:pt>
    <dgm:pt modelId="{1353CA8D-6EA3-446A-BBDD-D9A23B1FB6BF}" type="pres">
      <dgm:prSet presAssocID="{070C7B45-6E21-4567-8B01-421EBD2A8D76}" presName="outerBoxChildren" presStyleCnt="0"/>
      <dgm:spPr/>
    </dgm:pt>
    <dgm:pt modelId="{29818414-5FD0-4E96-88C1-5400F73123E2}" type="pres">
      <dgm:prSet presAssocID="{4078C9DA-FE60-4B24-A72D-2BFC973B2B7D}" presName="oChild" presStyleLbl="fgAcc1" presStyleIdx="0" presStyleCnt="5">
        <dgm:presLayoutVars>
          <dgm:bulletEnabled val="1"/>
        </dgm:presLayoutVars>
      </dgm:prSet>
      <dgm:spPr/>
    </dgm:pt>
    <dgm:pt modelId="{4293802C-66D0-4BFA-8461-290BEED26154}" type="pres">
      <dgm:prSet presAssocID="{3458CE82-4044-48B1-B159-897BB9D18C31}" presName="outerSibTrans" presStyleCnt="0"/>
      <dgm:spPr/>
    </dgm:pt>
    <dgm:pt modelId="{A9FE2F6D-AF11-49B0-821C-3B4F592ADC03}" type="pres">
      <dgm:prSet presAssocID="{D38849AB-DF16-4B3F-8B52-2E2DF5D33613}" presName="oChild" presStyleLbl="fgAcc1" presStyleIdx="1" presStyleCnt="5">
        <dgm:presLayoutVars>
          <dgm:bulletEnabled val="1"/>
        </dgm:presLayoutVars>
      </dgm:prSet>
      <dgm:spPr/>
    </dgm:pt>
    <dgm:pt modelId="{8F934B4A-E3EA-45EE-A6F8-DF28EA452083}" type="pres">
      <dgm:prSet presAssocID="{070C7B45-6E21-4567-8B01-421EBD2A8D76}" presName="middleBox" presStyleCnt="0"/>
      <dgm:spPr/>
    </dgm:pt>
    <dgm:pt modelId="{115B070A-B064-43D9-A622-F06BECA71F33}" type="pres">
      <dgm:prSet presAssocID="{070C7B45-6E21-4567-8B01-421EBD2A8D76}" presName="middleBoxParent" presStyleLbl="node1" presStyleIdx="1" presStyleCnt="2"/>
      <dgm:spPr/>
    </dgm:pt>
    <dgm:pt modelId="{73F0C869-B814-4260-A7D8-47B3BE710630}" type="pres">
      <dgm:prSet presAssocID="{070C7B45-6E21-4567-8B01-421EBD2A8D76}" presName="middleBoxChildren" presStyleCnt="0"/>
      <dgm:spPr/>
    </dgm:pt>
    <dgm:pt modelId="{31A41476-CA67-4DC0-9D9A-AA541904B1C0}" type="pres">
      <dgm:prSet presAssocID="{B774BA67-C321-4DE4-9E95-FC90DEC255A3}" presName="mChild" presStyleLbl="fgAcc1" presStyleIdx="2" presStyleCnt="5" custScaleY="161143" custLinFactX="-1450" custLinFactNeighborX="-100000" custLinFactNeighborY="-20737">
        <dgm:presLayoutVars>
          <dgm:bulletEnabled val="1"/>
        </dgm:presLayoutVars>
      </dgm:prSet>
      <dgm:spPr/>
    </dgm:pt>
    <dgm:pt modelId="{AD539614-8DBC-49D8-B4B2-9BD071741C9E}" type="pres">
      <dgm:prSet presAssocID="{D8836B60-7544-4710-AB59-7393E4AA6086}" presName="middleSibTrans" presStyleCnt="0"/>
      <dgm:spPr/>
    </dgm:pt>
    <dgm:pt modelId="{329916BC-ABFE-4D7B-A3C4-43CF3E657AA7}" type="pres">
      <dgm:prSet presAssocID="{BF256C0A-D361-47AE-8BE5-F3D78C20E26C}" presName="mChild" presStyleLbl="fgAcc1" presStyleIdx="3" presStyleCnt="5" custScaleY="166327" custLinFactNeighborY="-18145">
        <dgm:presLayoutVars>
          <dgm:bulletEnabled val="1"/>
        </dgm:presLayoutVars>
      </dgm:prSet>
      <dgm:spPr/>
    </dgm:pt>
    <dgm:pt modelId="{C026C44B-26EB-4A0B-818A-0389AACF0772}" type="pres">
      <dgm:prSet presAssocID="{9DBD2A8F-34D3-4FAA-AB0B-6213204A3E05}" presName="middleSibTrans" presStyleCnt="0"/>
      <dgm:spPr/>
    </dgm:pt>
    <dgm:pt modelId="{C74C7ED8-EF48-406B-8817-EEDCDB0431B0}" type="pres">
      <dgm:prSet presAssocID="{A8446C02-CF5E-4D17-B76C-4268D6691AB7}" presName="mChild" presStyleLbl="fgAcc1" presStyleIdx="4" presStyleCnt="5" custScaleX="149410" custScaleY="169783" custLinFactX="1450" custLinFactNeighborX="100000" custLinFactNeighborY="-19873">
        <dgm:presLayoutVars>
          <dgm:bulletEnabled val="1"/>
        </dgm:presLayoutVars>
      </dgm:prSet>
      <dgm:spPr/>
    </dgm:pt>
  </dgm:ptLst>
  <dgm:cxnLst>
    <dgm:cxn modelId="{29021F03-AB16-45E5-B0CE-A19894A506F2}" type="presOf" srcId="{BF256C0A-D361-47AE-8BE5-F3D78C20E26C}" destId="{329916BC-ABFE-4D7B-A3C4-43CF3E657AA7}" srcOrd="0" destOrd="0" presId="urn:microsoft.com/office/officeart/2005/8/layout/target2"/>
    <dgm:cxn modelId="{B4DE8015-985E-4C63-B6C6-3E69CAAA9D3D}" type="presOf" srcId="{B774BA67-C321-4DE4-9E95-FC90DEC255A3}" destId="{31A41476-CA67-4DC0-9D9A-AA541904B1C0}" srcOrd="0" destOrd="0" presId="urn:microsoft.com/office/officeart/2005/8/layout/target2"/>
    <dgm:cxn modelId="{29D96E24-12CF-4883-A2A3-571CE16162A0}" type="presOf" srcId="{A8446C02-CF5E-4D17-B76C-4268D6691AB7}" destId="{C74C7ED8-EF48-406B-8817-EEDCDB0431B0}" srcOrd="0" destOrd="0" presId="urn:microsoft.com/office/officeart/2005/8/layout/target2"/>
    <dgm:cxn modelId="{C5137027-3D15-4C72-896F-8CD99FF59754}" srcId="{E1240905-0BA6-420F-B6C1-80DF092D6C7B}" destId="{BF256C0A-D361-47AE-8BE5-F3D78C20E26C}" srcOrd="1" destOrd="0" parTransId="{2AF1A8B0-F40C-44D5-8CD9-E41058F83B5E}" sibTransId="{9DBD2A8F-34D3-4FAA-AB0B-6213204A3E05}"/>
    <dgm:cxn modelId="{3E2E615C-4FD3-42B3-B7D0-305E09C3FEAA}" type="presOf" srcId="{A80BDC6D-BE33-48E2-98FB-361C7B70DFAA}" destId="{C74C7ED8-EF48-406B-8817-EEDCDB0431B0}" srcOrd="0" destOrd="1" presId="urn:microsoft.com/office/officeart/2005/8/layout/target2"/>
    <dgm:cxn modelId="{E60E975E-AAF9-449E-9666-9187B84D5CD7}" srcId="{A8446C02-CF5E-4D17-B76C-4268D6691AB7}" destId="{A80BDC6D-BE33-48E2-98FB-361C7B70DFAA}" srcOrd="0" destOrd="0" parTransId="{C83F767D-3535-4F64-89F6-C0B3A1A2BA66}" sibTransId="{730CF589-7475-462B-A93D-2B3B83EBEA91}"/>
    <dgm:cxn modelId="{BAB97264-482F-4542-AC89-71D9F4D89304}" type="presOf" srcId="{FECC138E-3DAF-473F-95A9-62A6FFD03AE8}" destId="{C74C7ED8-EF48-406B-8817-EEDCDB0431B0}" srcOrd="0" destOrd="2" presId="urn:microsoft.com/office/officeart/2005/8/layout/target2"/>
    <dgm:cxn modelId="{57809D7E-B6C4-489D-B120-C4D59C97A921}" type="presOf" srcId="{070C7B45-6E21-4567-8B01-421EBD2A8D76}" destId="{D1926336-DB17-4449-8919-4FE98A3C79F0}" srcOrd="0" destOrd="0" presId="urn:microsoft.com/office/officeart/2005/8/layout/target2"/>
    <dgm:cxn modelId="{B4E19C87-BB9A-4522-98E0-0B9A333636B5}" srcId="{033297D6-E011-48B1-A3F1-B300B13299EB}" destId="{D38849AB-DF16-4B3F-8B52-2E2DF5D33613}" srcOrd="1" destOrd="0" parTransId="{A47C4018-361C-40CA-A062-18F1885AD3DA}" sibTransId="{60AAB4F2-1D35-4EE3-87DE-6AA9C14DC34B}"/>
    <dgm:cxn modelId="{92DF7193-B7AE-45DA-B900-3CED9AC4135F}" type="presOf" srcId="{D38849AB-DF16-4B3F-8B52-2E2DF5D33613}" destId="{A9FE2F6D-AF11-49B0-821C-3B4F592ADC03}" srcOrd="0" destOrd="0" presId="urn:microsoft.com/office/officeart/2005/8/layout/target2"/>
    <dgm:cxn modelId="{18CC9397-17F4-421C-8348-6790C2849D23}" srcId="{E1240905-0BA6-420F-B6C1-80DF092D6C7B}" destId="{A8446C02-CF5E-4D17-B76C-4268D6691AB7}" srcOrd="2" destOrd="0" parTransId="{E1C6B02C-E8F8-4546-A169-318CA03FE026}" sibTransId="{2EAC30CC-5B5C-48AF-89E1-8EEEA20D49B2}"/>
    <dgm:cxn modelId="{34F94C99-77B8-4B0A-B662-9765FBF198C1}" type="presOf" srcId="{033297D6-E011-48B1-A3F1-B300B13299EB}" destId="{7B77565E-08E3-48F8-B153-00BE6006A3A6}" srcOrd="0" destOrd="0" presId="urn:microsoft.com/office/officeart/2005/8/layout/target2"/>
    <dgm:cxn modelId="{E63E3CAF-8F1A-4F20-B0B1-0F7E87EACC92}" type="presOf" srcId="{4078C9DA-FE60-4B24-A72D-2BFC973B2B7D}" destId="{29818414-5FD0-4E96-88C1-5400F73123E2}" srcOrd="0" destOrd="0" presId="urn:microsoft.com/office/officeart/2005/8/layout/target2"/>
    <dgm:cxn modelId="{DF55FDBA-B6FD-4D2A-AA53-DE3B1AD48045}" type="presOf" srcId="{E1240905-0BA6-420F-B6C1-80DF092D6C7B}" destId="{115B070A-B064-43D9-A622-F06BECA71F33}" srcOrd="0" destOrd="0" presId="urn:microsoft.com/office/officeart/2005/8/layout/target2"/>
    <dgm:cxn modelId="{FE1F46CA-E01B-4C99-A1D2-C12336BF56FE}" srcId="{E1240905-0BA6-420F-B6C1-80DF092D6C7B}" destId="{B774BA67-C321-4DE4-9E95-FC90DEC255A3}" srcOrd="0" destOrd="0" parTransId="{4C168B10-CFF4-4062-9BB3-A3420C840BED}" sibTransId="{D8836B60-7544-4710-AB59-7393E4AA6086}"/>
    <dgm:cxn modelId="{8C73E3CC-8D45-42EF-B709-167C81395C33}" srcId="{033297D6-E011-48B1-A3F1-B300B13299EB}" destId="{4078C9DA-FE60-4B24-A72D-2BFC973B2B7D}" srcOrd="0" destOrd="0" parTransId="{3159413A-9392-42C9-93EB-10E4C02A8DFA}" sibTransId="{3458CE82-4044-48B1-B159-897BB9D18C31}"/>
    <dgm:cxn modelId="{55B10DD8-5959-4BE1-980F-96151263CCDD}" srcId="{070C7B45-6E21-4567-8B01-421EBD2A8D76}" destId="{E1240905-0BA6-420F-B6C1-80DF092D6C7B}" srcOrd="1" destOrd="0" parTransId="{17A6DD67-2277-444D-A9B8-5029D46600CC}" sibTransId="{A2E28CE5-B660-4DCE-AD7D-95E293C4C460}"/>
    <dgm:cxn modelId="{0B5A69E4-F8F3-401B-B2FE-1E1FC57FBAB9}" srcId="{070C7B45-6E21-4567-8B01-421EBD2A8D76}" destId="{033297D6-E011-48B1-A3F1-B300B13299EB}" srcOrd="0" destOrd="0" parTransId="{0809C3EC-341F-46B8-8355-C945F6BB8FF2}" sibTransId="{37E7A36E-F9EF-43CA-B2B7-67CBF4CF4175}"/>
    <dgm:cxn modelId="{DD5964F3-624A-4C38-A88D-F9E3B6923A85}" srcId="{A8446C02-CF5E-4D17-B76C-4268D6691AB7}" destId="{FECC138E-3DAF-473F-95A9-62A6FFD03AE8}" srcOrd="1" destOrd="0" parTransId="{BF3395DD-F27E-4160-9217-718EB32AF215}" sibTransId="{BE1073B2-E4D1-4290-8804-01F5230970D9}"/>
    <dgm:cxn modelId="{A7C86936-F59C-475D-B800-A814A59862F8}" type="presParOf" srcId="{D1926336-DB17-4449-8919-4FE98A3C79F0}" destId="{DEAE0168-B06F-4761-B088-1C9F7097AE10}" srcOrd="0" destOrd="0" presId="urn:microsoft.com/office/officeart/2005/8/layout/target2"/>
    <dgm:cxn modelId="{A6BAA0C9-FC65-498A-B148-D7D1DFE8CB72}" type="presParOf" srcId="{DEAE0168-B06F-4761-B088-1C9F7097AE10}" destId="{7B77565E-08E3-48F8-B153-00BE6006A3A6}" srcOrd="0" destOrd="0" presId="urn:microsoft.com/office/officeart/2005/8/layout/target2"/>
    <dgm:cxn modelId="{6AFAC63F-3B87-408A-B27A-0F9FE0DCF4F5}" type="presParOf" srcId="{DEAE0168-B06F-4761-B088-1C9F7097AE10}" destId="{1353CA8D-6EA3-446A-BBDD-D9A23B1FB6BF}" srcOrd="1" destOrd="0" presId="urn:microsoft.com/office/officeart/2005/8/layout/target2"/>
    <dgm:cxn modelId="{9D38164D-80DA-49F8-A63A-66E9238B9125}" type="presParOf" srcId="{1353CA8D-6EA3-446A-BBDD-D9A23B1FB6BF}" destId="{29818414-5FD0-4E96-88C1-5400F73123E2}" srcOrd="0" destOrd="0" presId="urn:microsoft.com/office/officeart/2005/8/layout/target2"/>
    <dgm:cxn modelId="{7D2DB48F-3A59-4A73-886D-A5DD899C5254}" type="presParOf" srcId="{1353CA8D-6EA3-446A-BBDD-D9A23B1FB6BF}" destId="{4293802C-66D0-4BFA-8461-290BEED26154}" srcOrd="1" destOrd="0" presId="urn:microsoft.com/office/officeart/2005/8/layout/target2"/>
    <dgm:cxn modelId="{891E18B0-2EF9-4773-AC4A-112995B809CE}" type="presParOf" srcId="{1353CA8D-6EA3-446A-BBDD-D9A23B1FB6BF}" destId="{A9FE2F6D-AF11-49B0-821C-3B4F592ADC03}" srcOrd="2" destOrd="0" presId="urn:microsoft.com/office/officeart/2005/8/layout/target2"/>
    <dgm:cxn modelId="{78708B6D-B1E3-4E76-8A5B-9132C3569B9D}" type="presParOf" srcId="{D1926336-DB17-4449-8919-4FE98A3C79F0}" destId="{8F934B4A-E3EA-45EE-A6F8-DF28EA452083}" srcOrd="1" destOrd="0" presId="urn:microsoft.com/office/officeart/2005/8/layout/target2"/>
    <dgm:cxn modelId="{94EA010B-82A0-42D5-9A7B-B12559B52465}" type="presParOf" srcId="{8F934B4A-E3EA-45EE-A6F8-DF28EA452083}" destId="{115B070A-B064-43D9-A622-F06BECA71F33}" srcOrd="0" destOrd="0" presId="urn:microsoft.com/office/officeart/2005/8/layout/target2"/>
    <dgm:cxn modelId="{A668F1C4-9653-456B-AB17-93DCA4B84C54}" type="presParOf" srcId="{8F934B4A-E3EA-45EE-A6F8-DF28EA452083}" destId="{73F0C869-B814-4260-A7D8-47B3BE710630}" srcOrd="1" destOrd="0" presId="urn:microsoft.com/office/officeart/2005/8/layout/target2"/>
    <dgm:cxn modelId="{572AD026-EAF8-4634-BC5B-8AB850A6AFBB}" type="presParOf" srcId="{73F0C869-B814-4260-A7D8-47B3BE710630}" destId="{31A41476-CA67-4DC0-9D9A-AA541904B1C0}" srcOrd="0" destOrd="0" presId="urn:microsoft.com/office/officeart/2005/8/layout/target2"/>
    <dgm:cxn modelId="{77D478EE-157C-47DE-BC4D-CA84874B11FC}" type="presParOf" srcId="{73F0C869-B814-4260-A7D8-47B3BE710630}" destId="{AD539614-8DBC-49D8-B4B2-9BD071741C9E}" srcOrd="1" destOrd="0" presId="urn:microsoft.com/office/officeart/2005/8/layout/target2"/>
    <dgm:cxn modelId="{F9AFA136-0661-4F0E-BE1F-A1100C66211C}" type="presParOf" srcId="{73F0C869-B814-4260-A7D8-47B3BE710630}" destId="{329916BC-ABFE-4D7B-A3C4-43CF3E657AA7}" srcOrd="2" destOrd="0" presId="urn:microsoft.com/office/officeart/2005/8/layout/target2"/>
    <dgm:cxn modelId="{A6C8E4CF-72CF-4396-ABE6-0E8976A396ED}" type="presParOf" srcId="{73F0C869-B814-4260-A7D8-47B3BE710630}" destId="{C026C44B-26EB-4A0B-818A-0389AACF0772}" srcOrd="3" destOrd="0" presId="urn:microsoft.com/office/officeart/2005/8/layout/target2"/>
    <dgm:cxn modelId="{8AA4D181-544B-47EF-8BFC-BCC9E7AE0354}" type="presParOf" srcId="{73F0C869-B814-4260-A7D8-47B3BE710630}" destId="{C74C7ED8-EF48-406B-8817-EEDCDB0431B0}" srcOrd="4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B7185-BC25-45E3-85AF-63CF5B1EA41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AA61CC-A877-4D4C-8F67-25FE14A153F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b="1" dirty="0"/>
            <a:t>Intención</a:t>
          </a:r>
          <a:r>
            <a:rPr lang="es-ES" sz="1800" dirty="0"/>
            <a:t> (?): Tener el Objetivo o el efecto de alterar de manera sustancial el comportamiento de una persona, </a:t>
          </a:r>
          <a:endParaRPr lang="en-US" sz="1800" dirty="0"/>
        </a:p>
      </dgm:t>
    </dgm:pt>
    <dgm:pt modelId="{3A8B9BC5-F331-406C-8CF6-5450886B1C6E}" type="parTrans" cxnId="{FF1095DE-8111-4E43-9F1D-A257D6D67A3F}">
      <dgm:prSet/>
      <dgm:spPr/>
      <dgm:t>
        <a:bodyPr/>
        <a:lstStyle/>
        <a:p>
          <a:endParaRPr lang="en-US" sz="2000"/>
        </a:p>
      </dgm:t>
    </dgm:pt>
    <dgm:pt modelId="{E34E6DAF-2B21-4DA8-847D-577F386F7924}" type="sibTrans" cxnId="{FF1095DE-8111-4E43-9F1D-A257D6D67A3F}">
      <dgm:prSet/>
      <dgm:spPr/>
      <dgm:t>
        <a:bodyPr/>
        <a:lstStyle/>
        <a:p>
          <a:endParaRPr lang="en-US" sz="2000"/>
        </a:p>
      </dgm:t>
    </dgm:pt>
    <dgm:pt modelId="{2613CAD7-D079-4A5F-856B-7A1C36E628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600" b="1" dirty="0"/>
            <a:t>Perjuicio</a:t>
          </a:r>
          <a:r>
            <a:rPr lang="es-ES" sz="1600" dirty="0"/>
            <a:t>: y de un modo que provoque, o sea razonablemente probable que provoque, perjuicios considerables a esa persona o a otra persona o colectivo de personas,</a:t>
          </a:r>
          <a:endParaRPr lang="en-US" sz="1600" dirty="0"/>
        </a:p>
      </dgm:t>
    </dgm:pt>
    <dgm:pt modelId="{00165B07-556C-45A8-A8A9-D6E3B78D1599}" type="parTrans" cxnId="{CE9CABE4-B75E-4E73-8EA5-6F53547F5757}">
      <dgm:prSet/>
      <dgm:spPr/>
      <dgm:t>
        <a:bodyPr/>
        <a:lstStyle/>
        <a:p>
          <a:endParaRPr lang="en-US" sz="2000"/>
        </a:p>
      </dgm:t>
    </dgm:pt>
    <dgm:pt modelId="{9673E47D-13F2-4752-836F-BC41B9DA5AE6}" type="sibTrans" cxnId="{CE9CABE4-B75E-4E73-8EA5-6F53547F5757}">
      <dgm:prSet/>
      <dgm:spPr/>
      <dgm:t>
        <a:bodyPr/>
        <a:lstStyle/>
        <a:p>
          <a:endParaRPr lang="en-US" sz="2000"/>
        </a:p>
      </dgm:t>
    </dgm:pt>
    <dgm:pt modelId="{49764C63-8F89-488F-BE2C-64BB0C38164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dirty="0"/>
            <a:t>incluidos perjuicios que pueden acumularse a lo largo del tiempo </a:t>
          </a:r>
          <a:endParaRPr lang="en-US" sz="1800" dirty="0"/>
        </a:p>
      </dgm:t>
    </dgm:pt>
    <dgm:pt modelId="{427F68C9-E585-4F84-8A06-518D73AC589B}" type="parTrans" cxnId="{D27F7BF6-25FC-4766-A7E7-6E3B114173AE}">
      <dgm:prSet/>
      <dgm:spPr/>
      <dgm:t>
        <a:bodyPr/>
        <a:lstStyle/>
        <a:p>
          <a:endParaRPr lang="en-US" sz="2000"/>
        </a:p>
      </dgm:t>
    </dgm:pt>
    <dgm:pt modelId="{D1BEB4C4-C681-4E3F-84FF-6301C78438BD}" type="sibTrans" cxnId="{D27F7BF6-25FC-4766-A7E7-6E3B114173AE}">
      <dgm:prSet/>
      <dgm:spPr/>
      <dgm:t>
        <a:bodyPr/>
        <a:lstStyle/>
        <a:p>
          <a:endParaRPr lang="en-US" sz="2000"/>
        </a:p>
      </dgm:t>
    </dgm:pt>
    <dgm:pt modelId="{3462E873-89B0-4039-8FC6-D89227EE77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800" dirty="0"/>
            <a:t>Independientemente de la intención si se deriva de las prácticas de manipulación o explotación que posibilita la IA</a:t>
          </a:r>
          <a:r>
            <a:rPr lang="es-ES" sz="1400" dirty="0"/>
            <a:t>. </a:t>
          </a:r>
          <a:endParaRPr lang="en-US" sz="1400" dirty="0"/>
        </a:p>
      </dgm:t>
    </dgm:pt>
    <dgm:pt modelId="{5943F0B1-B591-4A36-8F52-DB3C49257423}" type="parTrans" cxnId="{7D6F1E92-F798-4244-A281-8917AB1C3DC7}">
      <dgm:prSet/>
      <dgm:spPr/>
      <dgm:t>
        <a:bodyPr/>
        <a:lstStyle/>
        <a:p>
          <a:endParaRPr lang="en-US" sz="2000"/>
        </a:p>
      </dgm:t>
    </dgm:pt>
    <dgm:pt modelId="{138ED851-7282-47D9-AFC0-8B73F318AB4D}" type="sibTrans" cxnId="{7D6F1E92-F798-4244-A281-8917AB1C3DC7}">
      <dgm:prSet/>
      <dgm:spPr/>
      <dgm:t>
        <a:bodyPr/>
        <a:lstStyle/>
        <a:p>
          <a:endParaRPr lang="en-US" sz="2000"/>
        </a:p>
      </dgm:t>
    </dgm:pt>
    <dgm:pt modelId="{3D8EEF91-5489-4805-A019-16D60B3FD62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b="1" dirty="0"/>
            <a:t>Excepciones</a:t>
          </a:r>
          <a:r>
            <a:rPr lang="es-ES" sz="1400" dirty="0"/>
            <a:t>: No puede presuponerse que existe la intención de alterar el comportamiento </a:t>
          </a:r>
          <a:r>
            <a:rPr lang="es-ES" sz="1400" b="1" dirty="0"/>
            <a:t>si la alteración es el resultado de factores externos al sistema de IA que escapan al control del proveedor o del responsable del despliegue, </a:t>
          </a:r>
          <a:endParaRPr lang="en-US" sz="1400" b="1" dirty="0"/>
        </a:p>
      </dgm:t>
    </dgm:pt>
    <dgm:pt modelId="{C1D66C6C-49E4-4222-B089-226AAFBE3C30}" type="parTrans" cxnId="{7D87344B-AFE4-46FC-BE67-E960E1A8782E}">
      <dgm:prSet/>
      <dgm:spPr/>
      <dgm:t>
        <a:bodyPr/>
        <a:lstStyle/>
        <a:p>
          <a:endParaRPr lang="en-US" sz="2000"/>
        </a:p>
      </dgm:t>
    </dgm:pt>
    <dgm:pt modelId="{F2CC237C-4B19-44DF-A9A9-EA7AF3C88491}" type="sibTrans" cxnId="{7D87344B-AFE4-46FC-BE67-E960E1A8782E}">
      <dgm:prSet/>
      <dgm:spPr/>
      <dgm:t>
        <a:bodyPr/>
        <a:lstStyle/>
        <a:p>
          <a:endParaRPr lang="en-US" sz="2000"/>
        </a:p>
      </dgm:t>
    </dgm:pt>
    <dgm:pt modelId="{ABC7F2CC-6F44-41A5-8D1B-58FCE7B1FB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1400" dirty="0"/>
            <a:t>a saber: </a:t>
          </a:r>
          <a:r>
            <a:rPr lang="es-ES" sz="1400" b="1" dirty="0"/>
            <a:t>factores que no es lógico prever </a:t>
          </a:r>
          <a:r>
            <a:rPr lang="es-ES" sz="1400" dirty="0"/>
            <a:t>y que, por tanto, el proveedor o el responsable del despliegue del sistema de IA no pueden mitigar. </a:t>
          </a:r>
          <a:endParaRPr lang="en-US" sz="1400" dirty="0"/>
        </a:p>
      </dgm:t>
    </dgm:pt>
    <dgm:pt modelId="{382CE760-C9EC-42A3-958B-2258C3BF227F}" type="parTrans" cxnId="{FF872553-C642-4E62-94AB-6BA9B77E5604}">
      <dgm:prSet/>
      <dgm:spPr/>
      <dgm:t>
        <a:bodyPr/>
        <a:lstStyle/>
        <a:p>
          <a:endParaRPr lang="en-US" sz="2000"/>
        </a:p>
      </dgm:t>
    </dgm:pt>
    <dgm:pt modelId="{1BEAE9DB-9DFA-4A5D-A726-9C52011D2CA7}" type="sibTrans" cxnId="{FF872553-C642-4E62-94AB-6BA9B77E5604}">
      <dgm:prSet/>
      <dgm:spPr/>
      <dgm:t>
        <a:bodyPr/>
        <a:lstStyle/>
        <a:p>
          <a:endParaRPr lang="en-US" sz="2000"/>
        </a:p>
      </dgm:t>
    </dgm:pt>
    <dgm:pt modelId="{496BCBFA-C0FF-4566-A9C9-4497E8186545}" type="pres">
      <dgm:prSet presAssocID="{7AEB7185-BC25-45E3-85AF-63CF5B1EA4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38CC4ED-7DB4-4D18-B597-344737A13B2B}" type="pres">
      <dgm:prSet presAssocID="{60AA61CC-A877-4D4C-8F67-25FE14A153FF}" presName="hierRoot1" presStyleCnt="0"/>
      <dgm:spPr/>
    </dgm:pt>
    <dgm:pt modelId="{44E7E7E2-B3B5-4BD6-93B5-71D022630F2B}" type="pres">
      <dgm:prSet presAssocID="{60AA61CC-A877-4D4C-8F67-25FE14A153FF}" presName="composite" presStyleCnt="0"/>
      <dgm:spPr/>
    </dgm:pt>
    <dgm:pt modelId="{59673630-BF85-4B80-BD2A-A7FE188B1A76}" type="pres">
      <dgm:prSet presAssocID="{60AA61CC-A877-4D4C-8F67-25FE14A153FF}" presName="background" presStyleLbl="node0" presStyleIdx="0" presStyleCnt="3"/>
      <dgm:spPr/>
    </dgm:pt>
    <dgm:pt modelId="{E4BC4A4E-7714-477B-B096-BAD06A47B9CC}" type="pres">
      <dgm:prSet presAssocID="{60AA61CC-A877-4D4C-8F67-25FE14A153FF}" presName="text" presStyleLbl="fgAcc0" presStyleIdx="0" presStyleCnt="3" custLinFactNeighborX="18639" custLinFactNeighborY="-11171">
        <dgm:presLayoutVars>
          <dgm:chPref val="3"/>
        </dgm:presLayoutVars>
      </dgm:prSet>
      <dgm:spPr/>
    </dgm:pt>
    <dgm:pt modelId="{5705FC36-4872-4231-8ADD-FC051AA89A2E}" type="pres">
      <dgm:prSet presAssocID="{60AA61CC-A877-4D4C-8F67-25FE14A153FF}" presName="hierChild2" presStyleCnt="0"/>
      <dgm:spPr/>
    </dgm:pt>
    <dgm:pt modelId="{D1B64D50-0541-44FB-9FCC-C9302643B382}" type="pres">
      <dgm:prSet presAssocID="{2613CAD7-D079-4A5F-856B-7A1C36E62892}" presName="hierRoot1" presStyleCnt="0"/>
      <dgm:spPr/>
    </dgm:pt>
    <dgm:pt modelId="{ACC483F4-AFD6-4FFA-B347-FA5BA105F7D6}" type="pres">
      <dgm:prSet presAssocID="{2613CAD7-D079-4A5F-856B-7A1C36E62892}" presName="composite" presStyleCnt="0"/>
      <dgm:spPr/>
    </dgm:pt>
    <dgm:pt modelId="{57D4704A-6A20-47AB-ADBE-EFB7B3F52C3F}" type="pres">
      <dgm:prSet presAssocID="{2613CAD7-D079-4A5F-856B-7A1C36E62892}" presName="background" presStyleLbl="node0" presStyleIdx="1" presStyleCnt="3"/>
      <dgm:spPr/>
    </dgm:pt>
    <dgm:pt modelId="{F88EDBE5-EFC5-45E1-9974-F2EC6F6D7483}" type="pres">
      <dgm:prSet presAssocID="{2613CAD7-D079-4A5F-856B-7A1C36E62892}" presName="text" presStyleLbl="fgAcc0" presStyleIdx="1" presStyleCnt="3" custLinFactNeighborX="14988" custLinFactNeighborY="-12323">
        <dgm:presLayoutVars>
          <dgm:chPref val="3"/>
        </dgm:presLayoutVars>
      </dgm:prSet>
      <dgm:spPr/>
    </dgm:pt>
    <dgm:pt modelId="{D28B6203-1E59-4F41-83CC-6EFFC3C7D474}" type="pres">
      <dgm:prSet presAssocID="{2613CAD7-D079-4A5F-856B-7A1C36E62892}" presName="hierChild2" presStyleCnt="0"/>
      <dgm:spPr/>
    </dgm:pt>
    <dgm:pt modelId="{ECE8C181-8DAC-4CFB-AC19-6A702CA443E4}" type="pres">
      <dgm:prSet presAssocID="{427F68C9-E585-4F84-8A06-518D73AC589B}" presName="Name10" presStyleLbl="parChTrans1D2" presStyleIdx="0" presStyleCnt="3"/>
      <dgm:spPr/>
    </dgm:pt>
    <dgm:pt modelId="{37ED346C-3659-49B6-B290-B6DACD62D116}" type="pres">
      <dgm:prSet presAssocID="{49764C63-8F89-488F-BE2C-64BB0C38164B}" presName="hierRoot2" presStyleCnt="0"/>
      <dgm:spPr/>
    </dgm:pt>
    <dgm:pt modelId="{E5506B2D-5B3F-47E7-960A-E7128AC08BD3}" type="pres">
      <dgm:prSet presAssocID="{49764C63-8F89-488F-BE2C-64BB0C38164B}" presName="composite2" presStyleCnt="0"/>
      <dgm:spPr/>
    </dgm:pt>
    <dgm:pt modelId="{D3BB3781-23C0-49C1-BD81-026EC7472D91}" type="pres">
      <dgm:prSet presAssocID="{49764C63-8F89-488F-BE2C-64BB0C38164B}" presName="background2" presStyleLbl="node2" presStyleIdx="0" presStyleCnt="3"/>
      <dgm:spPr/>
    </dgm:pt>
    <dgm:pt modelId="{7E008AD5-A8D5-42AC-B31E-BD13E71BB46C}" type="pres">
      <dgm:prSet presAssocID="{49764C63-8F89-488F-BE2C-64BB0C38164B}" presName="text2" presStyleLbl="fgAcc2" presStyleIdx="0" presStyleCnt="3">
        <dgm:presLayoutVars>
          <dgm:chPref val="3"/>
        </dgm:presLayoutVars>
      </dgm:prSet>
      <dgm:spPr/>
    </dgm:pt>
    <dgm:pt modelId="{063BA602-83A5-46FC-9F62-D3ED726252D2}" type="pres">
      <dgm:prSet presAssocID="{49764C63-8F89-488F-BE2C-64BB0C38164B}" presName="hierChild3" presStyleCnt="0"/>
      <dgm:spPr/>
    </dgm:pt>
    <dgm:pt modelId="{0D1995DA-D96F-43B3-8900-DB6017819853}" type="pres">
      <dgm:prSet presAssocID="{5943F0B1-B591-4A36-8F52-DB3C49257423}" presName="Name10" presStyleLbl="parChTrans1D2" presStyleIdx="1" presStyleCnt="3"/>
      <dgm:spPr/>
    </dgm:pt>
    <dgm:pt modelId="{26BB4F64-88DA-45C1-8C5D-2C26ACF42719}" type="pres">
      <dgm:prSet presAssocID="{3462E873-89B0-4039-8FC6-D89227EE77E7}" presName="hierRoot2" presStyleCnt="0"/>
      <dgm:spPr/>
    </dgm:pt>
    <dgm:pt modelId="{A7276192-FF7E-402E-AFA7-C4A6479EFED2}" type="pres">
      <dgm:prSet presAssocID="{3462E873-89B0-4039-8FC6-D89227EE77E7}" presName="composite2" presStyleCnt="0"/>
      <dgm:spPr/>
    </dgm:pt>
    <dgm:pt modelId="{CD1DD765-2AB0-4174-BBA5-550BB5A78666}" type="pres">
      <dgm:prSet presAssocID="{3462E873-89B0-4039-8FC6-D89227EE77E7}" presName="background2" presStyleLbl="node2" presStyleIdx="1" presStyleCnt="3"/>
      <dgm:spPr/>
    </dgm:pt>
    <dgm:pt modelId="{A25428DA-AB21-4DCF-908E-2C5C6CC8EDCE}" type="pres">
      <dgm:prSet presAssocID="{3462E873-89B0-4039-8FC6-D89227EE77E7}" presName="text2" presStyleLbl="fgAcc2" presStyleIdx="1" presStyleCnt="3">
        <dgm:presLayoutVars>
          <dgm:chPref val="3"/>
        </dgm:presLayoutVars>
      </dgm:prSet>
      <dgm:spPr/>
    </dgm:pt>
    <dgm:pt modelId="{ACAA6959-B4BE-403A-A581-D31EEDA3BE79}" type="pres">
      <dgm:prSet presAssocID="{3462E873-89B0-4039-8FC6-D89227EE77E7}" presName="hierChild3" presStyleCnt="0"/>
      <dgm:spPr/>
    </dgm:pt>
    <dgm:pt modelId="{AD69A7ED-567E-4EC0-B0C0-BCB326200D67}" type="pres">
      <dgm:prSet presAssocID="{3D8EEF91-5489-4805-A019-16D60B3FD628}" presName="hierRoot1" presStyleCnt="0"/>
      <dgm:spPr/>
    </dgm:pt>
    <dgm:pt modelId="{7FEF6FAF-B09A-465A-B4BF-D8504EB30328}" type="pres">
      <dgm:prSet presAssocID="{3D8EEF91-5489-4805-A019-16D60B3FD628}" presName="composite" presStyleCnt="0"/>
      <dgm:spPr/>
    </dgm:pt>
    <dgm:pt modelId="{D1C83B0B-AD28-4C77-B28C-E38B775F1E41}" type="pres">
      <dgm:prSet presAssocID="{3D8EEF91-5489-4805-A019-16D60B3FD628}" presName="background" presStyleLbl="node0" presStyleIdx="2" presStyleCnt="3"/>
      <dgm:spPr/>
    </dgm:pt>
    <dgm:pt modelId="{F630EF0C-1B80-4E3D-BE63-7F0C4462F080}" type="pres">
      <dgm:prSet presAssocID="{3D8EEF91-5489-4805-A019-16D60B3FD628}" presName="text" presStyleLbl="fgAcc0" presStyleIdx="2" presStyleCnt="3" custScaleY="122465" custLinFactNeighborX="-40283" custLinFactNeighborY="3353">
        <dgm:presLayoutVars>
          <dgm:chPref val="3"/>
        </dgm:presLayoutVars>
      </dgm:prSet>
      <dgm:spPr/>
    </dgm:pt>
    <dgm:pt modelId="{7B4D35A6-735B-46A7-AF48-C38146E3FA33}" type="pres">
      <dgm:prSet presAssocID="{3D8EEF91-5489-4805-A019-16D60B3FD628}" presName="hierChild2" presStyleCnt="0"/>
      <dgm:spPr/>
    </dgm:pt>
    <dgm:pt modelId="{0F8080CC-DA78-40C1-8AF9-3CC73792B02F}" type="pres">
      <dgm:prSet presAssocID="{382CE760-C9EC-42A3-958B-2258C3BF227F}" presName="Name10" presStyleLbl="parChTrans1D2" presStyleIdx="2" presStyleCnt="3"/>
      <dgm:spPr/>
    </dgm:pt>
    <dgm:pt modelId="{0E45435F-24C1-477A-A716-62FCD3458AF8}" type="pres">
      <dgm:prSet presAssocID="{ABC7F2CC-6F44-41A5-8D1B-58FCE7B1FBAF}" presName="hierRoot2" presStyleCnt="0"/>
      <dgm:spPr/>
    </dgm:pt>
    <dgm:pt modelId="{4ED90086-9B8F-4EDD-A312-BEBB12896737}" type="pres">
      <dgm:prSet presAssocID="{ABC7F2CC-6F44-41A5-8D1B-58FCE7B1FBAF}" presName="composite2" presStyleCnt="0"/>
      <dgm:spPr/>
    </dgm:pt>
    <dgm:pt modelId="{3948594B-BBFC-414D-95C0-3D10D89DBD23}" type="pres">
      <dgm:prSet presAssocID="{ABC7F2CC-6F44-41A5-8D1B-58FCE7B1FBAF}" presName="background2" presStyleLbl="node2" presStyleIdx="2" presStyleCnt="3"/>
      <dgm:spPr/>
    </dgm:pt>
    <dgm:pt modelId="{A8E181AB-7664-4266-85E9-FEAD933820A7}" type="pres">
      <dgm:prSet presAssocID="{ABC7F2CC-6F44-41A5-8D1B-58FCE7B1FBAF}" presName="text2" presStyleLbl="fgAcc2" presStyleIdx="2" presStyleCnt="3">
        <dgm:presLayoutVars>
          <dgm:chPref val="3"/>
        </dgm:presLayoutVars>
      </dgm:prSet>
      <dgm:spPr/>
    </dgm:pt>
    <dgm:pt modelId="{A84C9B23-248C-486B-B37A-C70B1D5FF80D}" type="pres">
      <dgm:prSet presAssocID="{ABC7F2CC-6F44-41A5-8D1B-58FCE7B1FBAF}" presName="hierChild3" presStyleCnt="0"/>
      <dgm:spPr/>
    </dgm:pt>
  </dgm:ptLst>
  <dgm:cxnLst>
    <dgm:cxn modelId="{14803E09-669E-486D-A7E2-FD84D04D2856}" type="presOf" srcId="{ABC7F2CC-6F44-41A5-8D1B-58FCE7B1FBAF}" destId="{A8E181AB-7664-4266-85E9-FEAD933820A7}" srcOrd="0" destOrd="0" presId="urn:microsoft.com/office/officeart/2005/8/layout/hierarchy1"/>
    <dgm:cxn modelId="{3BB8131B-F237-44C2-9309-5FEA30C7E777}" type="presOf" srcId="{427F68C9-E585-4F84-8A06-518D73AC589B}" destId="{ECE8C181-8DAC-4CFB-AC19-6A702CA443E4}" srcOrd="0" destOrd="0" presId="urn:microsoft.com/office/officeart/2005/8/layout/hierarchy1"/>
    <dgm:cxn modelId="{12E3451E-2119-4C30-B623-ACE4470346ED}" type="presOf" srcId="{60AA61CC-A877-4D4C-8F67-25FE14A153FF}" destId="{E4BC4A4E-7714-477B-B096-BAD06A47B9CC}" srcOrd="0" destOrd="0" presId="urn:microsoft.com/office/officeart/2005/8/layout/hierarchy1"/>
    <dgm:cxn modelId="{1E4F6122-0FBF-4DD5-B715-F700A05DF515}" type="presOf" srcId="{382CE760-C9EC-42A3-958B-2258C3BF227F}" destId="{0F8080CC-DA78-40C1-8AF9-3CC73792B02F}" srcOrd="0" destOrd="0" presId="urn:microsoft.com/office/officeart/2005/8/layout/hierarchy1"/>
    <dgm:cxn modelId="{7D87344B-AFE4-46FC-BE67-E960E1A8782E}" srcId="{7AEB7185-BC25-45E3-85AF-63CF5B1EA413}" destId="{3D8EEF91-5489-4805-A019-16D60B3FD628}" srcOrd="2" destOrd="0" parTransId="{C1D66C6C-49E4-4222-B089-226AAFBE3C30}" sibTransId="{F2CC237C-4B19-44DF-A9A9-EA7AF3C88491}"/>
    <dgm:cxn modelId="{FF872553-C642-4E62-94AB-6BA9B77E5604}" srcId="{3D8EEF91-5489-4805-A019-16D60B3FD628}" destId="{ABC7F2CC-6F44-41A5-8D1B-58FCE7B1FBAF}" srcOrd="0" destOrd="0" parTransId="{382CE760-C9EC-42A3-958B-2258C3BF227F}" sibTransId="{1BEAE9DB-9DFA-4A5D-A726-9C52011D2CA7}"/>
    <dgm:cxn modelId="{4D667B77-99F5-4E03-9851-966BD8A8A1BC}" type="presOf" srcId="{5943F0B1-B591-4A36-8F52-DB3C49257423}" destId="{0D1995DA-D96F-43B3-8900-DB6017819853}" srcOrd="0" destOrd="0" presId="urn:microsoft.com/office/officeart/2005/8/layout/hierarchy1"/>
    <dgm:cxn modelId="{B4F5C484-CB3C-48EA-9F62-C3648E51CDB3}" type="presOf" srcId="{3462E873-89B0-4039-8FC6-D89227EE77E7}" destId="{A25428DA-AB21-4DCF-908E-2C5C6CC8EDCE}" srcOrd="0" destOrd="0" presId="urn:microsoft.com/office/officeart/2005/8/layout/hierarchy1"/>
    <dgm:cxn modelId="{61E3FB88-7863-4389-A688-7249B8F2444E}" type="presOf" srcId="{3D8EEF91-5489-4805-A019-16D60B3FD628}" destId="{F630EF0C-1B80-4E3D-BE63-7F0C4462F080}" srcOrd="0" destOrd="0" presId="urn:microsoft.com/office/officeart/2005/8/layout/hierarchy1"/>
    <dgm:cxn modelId="{7D6F1E92-F798-4244-A281-8917AB1C3DC7}" srcId="{2613CAD7-D079-4A5F-856B-7A1C36E62892}" destId="{3462E873-89B0-4039-8FC6-D89227EE77E7}" srcOrd="1" destOrd="0" parTransId="{5943F0B1-B591-4A36-8F52-DB3C49257423}" sibTransId="{138ED851-7282-47D9-AFC0-8B73F318AB4D}"/>
    <dgm:cxn modelId="{EB6211D8-A36D-40FF-B0BD-0966F53D3395}" type="presOf" srcId="{2613CAD7-D079-4A5F-856B-7A1C36E62892}" destId="{F88EDBE5-EFC5-45E1-9974-F2EC6F6D7483}" srcOrd="0" destOrd="0" presId="urn:microsoft.com/office/officeart/2005/8/layout/hierarchy1"/>
    <dgm:cxn modelId="{FF1095DE-8111-4E43-9F1D-A257D6D67A3F}" srcId="{7AEB7185-BC25-45E3-85AF-63CF5B1EA413}" destId="{60AA61CC-A877-4D4C-8F67-25FE14A153FF}" srcOrd="0" destOrd="0" parTransId="{3A8B9BC5-F331-406C-8CF6-5450886B1C6E}" sibTransId="{E34E6DAF-2B21-4DA8-847D-577F386F7924}"/>
    <dgm:cxn modelId="{CE9CABE4-B75E-4E73-8EA5-6F53547F5757}" srcId="{7AEB7185-BC25-45E3-85AF-63CF5B1EA413}" destId="{2613CAD7-D079-4A5F-856B-7A1C36E62892}" srcOrd="1" destOrd="0" parTransId="{00165B07-556C-45A8-A8A9-D6E3B78D1599}" sibTransId="{9673E47D-13F2-4752-836F-BC41B9DA5AE6}"/>
    <dgm:cxn modelId="{F90DAFE6-7839-4B14-914C-45A32D157E3E}" type="presOf" srcId="{7AEB7185-BC25-45E3-85AF-63CF5B1EA413}" destId="{496BCBFA-C0FF-4566-A9C9-4497E8186545}" srcOrd="0" destOrd="0" presId="urn:microsoft.com/office/officeart/2005/8/layout/hierarchy1"/>
    <dgm:cxn modelId="{6D270AEF-D84E-4D3E-B250-A4FCAF2BCD02}" type="presOf" srcId="{49764C63-8F89-488F-BE2C-64BB0C38164B}" destId="{7E008AD5-A8D5-42AC-B31E-BD13E71BB46C}" srcOrd="0" destOrd="0" presId="urn:microsoft.com/office/officeart/2005/8/layout/hierarchy1"/>
    <dgm:cxn modelId="{D27F7BF6-25FC-4766-A7E7-6E3B114173AE}" srcId="{2613CAD7-D079-4A5F-856B-7A1C36E62892}" destId="{49764C63-8F89-488F-BE2C-64BB0C38164B}" srcOrd="0" destOrd="0" parTransId="{427F68C9-E585-4F84-8A06-518D73AC589B}" sibTransId="{D1BEB4C4-C681-4E3F-84FF-6301C78438BD}"/>
    <dgm:cxn modelId="{4F524030-A134-450E-9E34-7969D7D3EB70}" type="presParOf" srcId="{496BCBFA-C0FF-4566-A9C9-4497E8186545}" destId="{B38CC4ED-7DB4-4D18-B597-344737A13B2B}" srcOrd="0" destOrd="0" presId="urn:microsoft.com/office/officeart/2005/8/layout/hierarchy1"/>
    <dgm:cxn modelId="{F39B7C33-7221-4D05-931C-F40F1C01B300}" type="presParOf" srcId="{B38CC4ED-7DB4-4D18-B597-344737A13B2B}" destId="{44E7E7E2-B3B5-4BD6-93B5-71D022630F2B}" srcOrd="0" destOrd="0" presId="urn:microsoft.com/office/officeart/2005/8/layout/hierarchy1"/>
    <dgm:cxn modelId="{CFF54E7D-DBE8-45EF-A206-A5EE746831BB}" type="presParOf" srcId="{44E7E7E2-B3B5-4BD6-93B5-71D022630F2B}" destId="{59673630-BF85-4B80-BD2A-A7FE188B1A76}" srcOrd="0" destOrd="0" presId="urn:microsoft.com/office/officeart/2005/8/layout/hierarchy1"/>
    <dgm:cxn modelId="{6B5563AE-2908-4EC6-A27D-311FEF257B8D}" type="presParOf" srcId="{44E7E7E2-B3B5-4BD6-93B5-71D022630F2B}" destId="{E4BC4A4E-7714-477B-B096-BAD06A47B9CC}" srcOrd="1" destOrd="0" presId="urn:microsoft.com/office/officeart/2005/8/layout/hierarchy1"/>
    <dgm:cxn modelId="{A617BB52-AA17-4E9F-B389-172919A3C652}" type="presParOf" srcId="{B38CC4ED-7DB4-4D18-B597-344737A13B2B}" destId="{5705FC36-4872-4231-8ADD-FC051AA89A2E}" srcOrd="1" destOrd="0" presId="urn:microsoft.com/office/officeart/2005/8/layout/hierarchy1"/>
    <dgm:cxn modelId="{8DE8A7A7-D369-4A58-82CB-3590C733E211}" type="presParOf" srcId="{496BCBFA-C0FF-4566-A9C9-4497E8186545}" destId="{D1B64D50-0541-44FB-9FCC-C9302643B382}" srcOrd="1" destOrd="0" presId="urn:microsoft.com/office/officeart/2005/8/layout/hierarchy1"/>
    <dgm:cxn modelId="{F4A69647-3677-4F28-B1F7-A2F2B8E128D5}" type="presParOf" srcId="{D1B64D50-0541-44FB-9FCC-C9302643B382}" destId="{ACC483F4-AFD6-4FFA-B347-FA5BA105F7D6}" srcOrd="0" destOrd="0" presId="urn:microsoft.com/office/officeart/2005/8/layout/hierarchy1"/>
    <dgm:cxn modelId="{F8EB6856-B540-4083-B116-1C231D580641}" type="presParOf" srcId="{ACC483F4-AFD6-4FFA-B347-FA5BA105F7D6}" destId="{57D4704A-6A20-47AB-ADBE-EFB7B3F52C3F}" srcOrd="0" destOrd="0" presId="urn:microsoft.com/office/officeart/2005/8/layout/hierarchy1"/>
    <dgm:cxn modelId="{5C2E3011-E9B8-43EB-8A1A-1F14A0C7CB14}" type="presParOf" srcId="{ACC483F4-AFD6-4FFA-B347-FA5BA105F7D6}" destId="{F88EDBE5-EFC5-45E1-9974-F2EC6F6D7483}" srcOrd="1" destOrd="0" presId="urn:microsoft.com/office/officeart/2005/8/layout/hierarchy1"/>
    <dgm:cxn modelId="{7A22DC9D-1861-47F7-A37A-13329A771EB1}" type="presParOf" srcId="{D1B64D50-0541-44FB-9FCC-C9302643B382}" destId="{D28B6203-1E59-4F41-83CC-6EFFC3C7D474}" srcOrd="1" destOrd="0" presId="urn:microsoft.com/office/officeart/2005/8/layout/hierarchy1"/>
    <dgm:cxn modelId="{DFE028E6-BCB7-49A3-8464-27566966AF3E}" type="presParOf" srcId="{D28B6203-1E59-4F41-83CC-6EFFC3C7D474}" destId="{ECE8C181-8DAC-4CFB-AC19-6A702CA443E4}" srcOrd="0" destOrd="0" presId="urn:microsoft.com/office/officeart/2005/8/layout/hierarchy1"/>
    <dgm:cxn modelId="{4C45E3AF-0379-4B9C-86E0-74744794D2DA}" type="presParOf" srcId="{D28B6203-1E59-4F41-83CC-6EFFC3C7D474}" destId="{37ED346C-3659-49B6-B290-B6DACD62D116}" srcOrd="1" destOrd="0" presId="urn:microsoft.com/office/officeart/2005/8/layout/hierarchy1"/>
    <dgm:cxn modelId="{4B1647CE-6B44-4482-8EAC-FEE819E96E85}" type="presParOf" srcId="{37ED346C-3659-49B6-B290-B6DACD62D116}" destId="{E5506B2D-5B3F-47E7-960A-E7128AC08BD3}" srcOrd="0" destOrd="0" presId="urn:microsoft.com/office/officeart/2005/8/layout/hierarchy1"/>
    <dgm:cxn modelId="{B52C6A6C-B5E4-4E60-8FBF-3B440A71400B}" type="presParOf" srcId="{E5506B2D-5B3F-47E7-960A-E7128AC08BD3}" destId="{D3BB3781-23C0-49C1-BD81-026EC7472D91}" srcOrd="0" destOrd="0" presId="urn:microsoft.com/office/officeart/2005/8/layout/hierarchy1"/>
    <dgm:cxn modelId="{C05CF757-EEE3-48B6-B484-1167C367E0C9}" type="presParOf" srcId="{E5506B2D-5B3F-47E7-960A-E7128AC08BD3}" destId="{7E008AD5-A8D5-42AC-B31E-BD13E71BB46C}" srcOrd="1" destOrd="0" presId="urn:microsoft.com/office/officeart/2005/8/layout/hierarchy1"/>
    <dgm:cxn modelId="{37F8A872-60AC-4E0F-BFB9-F1C39AAEA04E}" type="presParOf" srcId="{37ED346C-3659-49B6-B290-B6DACD62D116}" destId="{063BA602-83A5-46FC-9F62-D3ED726252D2}" srcOrd="1" destOrd="0" presId="urn:microsoft.com/office/officeart/2005/8/layout/hierarchy1"/>
    <dgm:cxn modelId="{71529D14-793F-40AE-A57A-7EE860F46195}" type="presParOf" srcId="{D28B6203-1E59-4F41-83CC-6EFFC3C7D474}" destId="{0D1995DA-D96F-43B3-8900-DB6017819853}" srcOrd="2" destOrd="0" presId="urn:microsoft.com/office/officeart/2005/8/layout/hierarchy1"/>
    <dgm:cxn modelId="{E53E51FB-B9FA-4656-A6B7-51875090586F}" type="presParOf" srcId="{D28B6203-1E59-4F41-83CC-6EFFC3C7D474}" destId="{26BB4F64-88DA-45C1-8C5D-2C26ACF42719}" srcOrd="3" destOrd="0" presId="urn:microsoft.com/office/officeart/2005/8/layout/hierarchy1"/>
    <dgm:cxn modelId="{D812B1A0-48D2-43AB-9D33-51B2A030C430}" type="presParOf" srcId="{26BB4F64-88DA-45C1-8C5D-2C26ACF42719}" destId="{A7276192-FF7E-402E-AFA7-C4A6479EFED2}" srcOrd="0" destOrd="0" presId="urn:microsoft.com/office/officeart/2005/8/layout/hierarchy1"/>
    <dgm:cxn modelId="{1B0A1AB8-EAE7-412C-B67F-E1F1F3CC3109}" type="presParOf" srcId="{A7276192-FF7E-402E-AFA7-C4A6479EFED2}" destId="{CD1DD765-2AB0-4174-BBA5-550BB5A78666}" srcOrd="0" destOrd="0" presId="urn:microsoft.com/office/officeart/2005/8/layout/hierarchy1"/>
    <dgm:cxn modelId="{159B9518-AC38-470A-AE31-C6503747EAA2}" type="presParOf" srcId="{A7276192-FF7E-402E-AFA7-C4A6479EFED2}" destId="{A25428DA-AB21-4DCF-908E-2C5C6CC8EDCE}" srcOrd="1" destOrd="0" presId="urn:microsoft.com/office/officeart/2005/8/layout/hierarchy1"/>
    <dgm:cxn modelId="{CDB56FEC-95F2-42AB-A965-944F1F07EA0E}" type="presParOf" srcId="{26BB4F64-88DA-45C1-8C5D-2C26ACF42719}" destId="{ACAA6959-B4BE-403A-A581-D31EEDA3BE79}" srcOrd="1" destOrd="0" presId="urn:microsoft.com/office/officeart/2005/8/layout/hierarchy1"/>
    <dgm:cxn modelId="{6E9324BC-8925-400A-8097-0F133EAC0BA1}" type="presParOf" srcId="{496BCBFA-C0FF-4566-A9C9-4497E8186545}" destId="{AD69A7ED-567E-4EC0-B0C0-BCB326200D67}" srcOrd="2" destOrd="0" presId="urn:microsoft.com/office/officeart/2005/8/layout/hierarchy1"/>
    <dgm:cxn modelId="{3EE33029-7F4C-4DD7-A531-DA6C27CF6624}" type="presParOf" srcId="{AD69A7ED-567E-4EC0-B0C0-BCB326200D67}" destId="{7FEF6FAF-B09A-465A-B4BF-D8504EB30328}" srcOrd="0" destOrd="0" presId="urn:microsoft.com/office/officeart/2005/8/layout/hierarchy1"/>
    <dgm:cxn modelId="{143664FD-E1E6-41B6-9AA9-87C7385BAD20}" type="presParOf" srcId="{7FEF6FAF-B09A-465A-B4BF-D8504EB30328}" destId="{D1C83B0B-AD28-4C77-B28C-E38B775F1E41}" srcOrd="0" destOrd="0" presId="urn:microsoft.com/office/officeart/2005/8/layout/hierarchy1"/>
    <dgm:cxn modelId="{D62E57CE-22D1-4E6C-8A64-4A19F232E5D4}" type="presParOf" srcId="{7FEF6FAF-B09A-465A-B4BF-D8504EB30328}" destId="{F630EF0C-1B80-4E3D-BE63-7F0C4462F080}" srcOrd="1" destOrd="0" presId="urn:microsoft.com/office/officeart/2005/8/layout/hierarchy1"/>
    <dgm:cxn modelId="{3D192366-AE0F-4A65-849D-360636725B7A}" type="presParOf" srcId="{AD69A7ED-567E-4EC0-B0C0-BCB326200D67}" destId="{7B4D35A6-735B-46A7-AF48-C38146E3FA33}" srcOrd="1" destOrd="0" presId="urn:microsoft.com/office/officeart/2005/8/layout/hierarchy1"/>
    <dgm:cxn modelId="{6A0D279F-1369-45EC-865F-CB68D5957ED8}" type="presParOf" srcId="{7B4D35A6-735B-46A7-AF48-C38146E3FA33}" destId="{0F8080CC-DA78-40C1-8AF9-3CC73792B02F}" srcOrd="0" destOrd="0" presId="urn:microsoft.com/office/officeart/2005/8/layout/hierarchy1"/>
    <dgm:cxn modelId="{72B0D4B1-AFFD-4C61-A1B9-07905342A8C9}" type="presParOf" srcId="{7B4D35A6-735B-46A7-AF48-C38146E3FA33}" destId="{0E45435F-24C1-477A-A716-62FCD3458AF8}" srcOrd="1" destOrd="0" presId="urn:microsoft.com/office/officeart/2005/8/layout/hierarchy1"/>
    <dgm:cxn modelId="{9D747072-1610-48AE-8DC8-71EE60E3BFC4}" type="presParOf" srcId="{0E45435F-24C1-477A-A716-62FCD3458AF8}" destId="{4ED90086-9B8F-4EDD-A312-BEBB12896737}" srcOrd="0" destOrd="0" presId="urn:microsoft.com/office/officeart/2005/8/layout/hierarchy1"/>
    <dgm:cxn modelId="{03797368-B76D-40E2-BE80-52A6EF9FC86C}" type="presParOf" srcId="{4ED90086-9B8F-4EDD-A312-BEBB12896737}" destId="{3948594B-BBFC-414D-95C0-3D10D89DBD23}" srcOrd="0" destOrd="0" presId="urn:microsoft.com/office/officeart/2005/8/layout/hierarchy1"/>
    <dgm:cxn modelId="{3B61B32C-BC77-45E3-A5B4-378FCE032BC2}" type="presParOf" srcId="{4ED90086-9B8F-4EDD-A312-BEBB12896737}" destId="{A8E181AB-7664-4266-85E9-FEAD933820A7}" srcOrd="1" destOrd="0" presId="urn:microsoft.com/office/officeart/2005/8/layout/hierarchy1"/>
    <dgm:cxn modelId="{E5C9682F-4A17-4E84-91C9-9C51566BB316}" type="presParOf" srcId="{0E45435F-24C1-477A-A716-62FCD3458AF8}" destId="{A84C9B23-248C-486B-B37A-C70B1D5FF80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3B53E6-47D3-4018-87C5-BBE8F227C93F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D184B4-8BAF-4702-AC76-516CBEA9A646}">
      <dgm:prSet/>
      <dgm:spPr/>
      <dgm:t>
        <a:bodyPr/>
        <a:lstStyle/>
        <a:p>
          <a:r>
            <a:rPr lang="en-AU"/>
            <a:t>¿Vulnerabilidad individual o grupo vulnerable?</a:t>
          </a:r>
          <a:endParaRPr lang="en-US"/>
        </a:p>
      </dgm:t>
    </dgm:pt>
    <dgm:pt modelId="{CE96FD6A-7117-4B59-A255-726057981C96}" type="parTrans" cxnId="{136D5E5B-1376-4695-9D8E-2B1756228C11}">
      <dgm:prSet/>
      <dgm:spPr/>
      <dgm:t>
        <a:bodyPr/>
        <a:lstStyle/>
        <a:p>
          <a:endParaRPr lang="en-US"/>
        </a:p>
      </dgm:t>
    </dgm:pt>
    <dgm:pt modelId="{ACCBF1B2-8D51-4485-9DDB-690C350BEFBA}" type="sibTrans" cxnId="{136D5E5B-1376-4695-9D8E-2B1756228C11}">
      <dgm:prSet/>
      <dgm:spPr/>
      <dgm:t>
        <a:bodyPr/>
        <a:lstStyle/>
        <a:p>
          <a:endParaRPr lang="en-US"/>
        </a:p>
      </dgm:t>
    </dgm:pt>
    <dgm:pt modelId="{B754948F-9140-457F-AA18-5E216E5AA22A}">
      <dgm:prSet/>
      <dgm:spPr/>
      <dgm:t>
        <a:bodyPr/>
        <a:lstStyle/>
        <a:p>
          <a:r>
            <a:rPr lang="en-AU"/>
            <a:t>Conocida / Debía conocerse (subjetiva) o “hay motivos para estimar” (objetiva)</a:t>
          </a:r>
          <a:endParaRPr lang="en-US"/>
        </a:p>
      </dgm:t>
    </dgm:pt>
    <dgm:pt modelId="{5F89322E-FE71-4925-AE47-D681DF4F06EA}" type="parTrans" cxnId="{83A3D205-1D1F-4F99-B9BE-2CEA5C2F35CB}">
      <dgm:prSet/>
      <dgm:spPr/>
      <dgm:t>
        <a:bodyPr/>
        <a:lstStyle/>
        <a:p>
          <a:endParaRPr lang="en-US"/>
        </a:p>
      </dgm:t>
    </dgm:pt>
    <dgm:pt modelId="{C6227F15-AD43-4FBE-B513-14AC1C72A0E1}" type="sibTrans" cxnId="{83A3D205-1D1F-4F99-B9BE-2CEA5C2F35CB}">
      <dgm:prSet/>
      <dgm:spPr/>
      <dgm:t>
        <a:bodyPr/>
        <a:lstStyle/>
        <a:p>
          <a:endParaRPr lang="en-US"/>
        </a:p>
      </dgm:t>
    </dgm:pt>
    <dgm:pt modelId="{F247636F-AA8B-4869-9F99-EA16CAC2988C}">
      <dgm:prSet/>
      <dgm:spPr/>
      <dgm:t>
        <a:bodyPr/>
        <a:lstStyle/>
        <a:p>
          <a:r>
            <a:rPr lang="en-AU"/>
            <a:t>¿Caso a caso o solución referida a una parte que explota?</a:t>
          </a:r>
          <a:endParaRPr lang="en-US"/>
        </a:p>
      </dgm:t>
    </dgm:pt>
    <dgm:pt modelId="{042C8CFD-FF35-4C20-BDED-329AF71BF2F5}" type="parTrans" cxnId="{8C71EAC9-8C9F-4A1A-A393-D5FF9BD03396}">
      <dgm:prSet/>
      <dgm:spPr/>
      <dgm:t>
        <a:bodyPr/>
        <a:lstStyle/>
        <a:p>
          <a:endParaRPr lang="en-US"/>
        </a:p>
      </dgm:t>
    </dgm:pt>
    <dgm:pt modelId="{995A8F80-7552-4C83-8BBA-1F838655FEF4}" type="sibTrans" cxnId="{8C71EAC9-8C9F-4A1A-A393-D5FF9BD03396}">
      <dgm:prSet/>
      <dgm:spPr/>
      <dgm:t>
        <a:bodyPr/>
        <a:lstStyle/>
        <a:p>
          <a:endParaRPr lang="en-US"/>
        </a:p>
      </dgm:t>
    </dgm:pt>
    <dgm:pt modelId="{E6A27E54-4F87-4371-B601-CD6492BFD5B5}">
      <dgm:prSet/>
      <dgm:spPr/>
      <dgm:t>
        <a:bodyPr/>
        <a:lstStyle/>
        <a:p>
          <a:r>
            <a:rPr lang="en-AU" dirty="0"/>
            <a:t>¿</a:t>
          </a:r>
          <a:r>
            <a:rPr lang="en-AU" dirty="0" err="1"/>
            <a:t>Parte</a:t>
          </a:r>
          <a:r>
            <a:rPr lang="en-AU" dirty="0"/>
            <a:t> del </a:t>
          </a:r>
          <a:r>
            <a:rPr lang="en-AU" dirty="0" err="1"/>
            <a:t>contrato</a:t>
          </a:r>
          <a:r>
            <a:rPr lang="en-AU" dirty="0"/>
            <a:t> o a </a:t>
          </a:r>
          <a:r>
            <a:rPr lang="en-AU" dirty="0" err="1"/>
            <a:t>nivel</a:t>
          </a:r>
          <a:r>
            <a:rPr lang="en-AU" dirty="0"/>
            <a:t> de Sistema?</a:t>
          </a:r>
          <a:endParaRPr lang="en-US" dirty="0"/>
        </a:p>
      </dgm:t>
    </dgm:pt>
    <dgm:pt modelId="{BD1ADB58-09C7-4C95-839E-95CEADC6E2E1}" type="parTrans" cxnId="{8F64B183-590F-464B-8B34-2239B97A2DCC}">
      <dgm:prSet/>
      <dgm:spPr/>
      <dgm:t>
        <a:bodyPr/>
        <a:lstStyle/>
        <a:p>
          <a:endParaRPr lang="en-US"/>
        </a:p>
      </dgm:t>
    </dgm:pt>
    <dgm:pt modelId="{B2E59676-8FAC-4E75-AC53-E4340D11A2F6}" type="sibTrans" cxnId="{8F64B183-590F-464B-8B34-2239B97A2DCC}">
      <dgm:prSet/>
      <dgm:spPr/>
      <dgm:t>
        <a:bodyPr/>
        <a:lstStyle/>
        <a:p>
          <a:endParaRPr lang="en-US"/>
        </a:p>
      </dgm:t>
    </dgm:pt>
    <dgm:pt modelId="{9070BC21-A09B-4F1A-AA06-02AE9B57AFF9}" type="pres">
      <dgm:prSet presAssocID="{B03B53E6-47D3-4018-87C5-BBE8F227C93F}" presName="matrix" presStyleCnt="0">
        <dgm:presLayoutVars>
          <dgm:chMax val="1"/>
          <dgm:dir/>
          <dgm:resizeHandles val="exact"/>
        </dgm:presLayoutVars>
      </dgm:prSet>
      <dgm:spPr/>
    </dgm:pt>
    <dgm:pt modelId="{9F70EB23-9FF3-490C-BF48-754BFD6D494C}" type="pres">
      <dgm:prSet presAssocID="{B03B53E6-47D3-4018-87C5-BBE8F227C93F}" presName="axisShape" presStyleLbl="bgShp" presStyleIdx="0" presStyleCnt="1"/>
      <dgm:spPr/>
    </dgm:pt>
    <dgm:pt modelId="{3DE52F6D-4813-49F5-9E5A-3A546B1E92CB}" type="pres">
      <dgm:prSet presAssocID="{B03B53E6-47D3-4018-87C5-BBE8F227C93F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F80F489-920D-4CE9-B082-3AA11F06FD93}" type="pres">
      <dgm:prSet presAssocID="{B03B53E6-47D3-4018-87C5-BBE8F227C93F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6C35493-4DB2-45F9-A4AF-AB73B1F76A6F}" type="pres">
      <dgm:prSet presAssocID="{B03B53E6-47D3-4018-87C5-BBE8F227C93F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CF0F2F7-7086-4C91-B392-685ED63649C4}" type="pres">
      <dgm:prSet presAssocID="{B03B53E6-47D3-4018-87C5-BBE8F227C93F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83A3D205-1D1F-4F99-B9BE-2CEA5C2F35CB}" srcId="{B03B53E6-47D3-4018-87C5-BBE8F227C93F}" destId="{B754948F-9140-457F-AA18-5E216E5AA22A}" srcOrd="1" destOrd="0" parTransId="{5F89322E-FE71-4925-AE47-D681DF4F06EA}" sibTransId="{C6227F15-AD43-4FBE-B513-14AC1C72A0E1}"/>
    <dgm:cxn modelId="{340EEB0E-7C90-4FCB-8DCF-1DB7CE589BDF}" type="presOf" srcId="{F247636F-AA8B-4869-9F99-EA16CAC2988C}" destId="{66C35493-4DB2-45F9-A4AF-AB73B1F76A6F}" srcOrd="0" destOrd="0" presId="urn:microsoft.com/office/officeart/2005/8/layout/matrix2"/>
    <dgm:cxn modelId="{136D5E5B-1376-4695-9D8E-2B1756228C11}" srcId="{B03B53E6-47D3-4018-87C5-BBE8F227C93F}" destId="{73D184B4-8BAF-4702-AC76-516CBEA9A646}" srcOrd="0" destOrd="0" parTransId="{CE96FD6A-7117-4B59-A255-726057981C96}" sibTransId="{ACCBF1B2-8D51-4485-9DDB-690C350BEFBA}"/>
    <dgm:cxn modelId="{8F64B183-590F-464B-8B34-2239B97A2DCC}" srcId="{B03B53E6-47D3-4018-87C5-BBE8F227C93F}" destId="{E6A27E54-4F87-4371-B601-CD6492BFD5B5}" srcOrd="3" destOrd="0" parTransId="{BD1ADB58-09C7-4C95-839E-95CEADC6E2E1}" sibTransId="{B2E59676-8FAC-4E75-AC53-E4340D11A2F6}"/>
    <dgm:cxn modelId="{E699EE8D-75F6-46DC-A381-419774DD4084}" type="presOf" srcId="{B754948F-9140-457F-AA18-5E216E5AA22A}" destId="{BF80F489-920D-4CE9-B082-3AA11F06FD93}" srcOrd="0" destOrd="0" presId="urn:microsoft.com/office/officeart/2005/8/layout/matrix2"/>
    <dgm:cxn modelId="{CE4317A8-3249-43B1-9ABB-69A9ECA2F307}" type="presOf" srcId="{B03B53E6-47D3-4018-87C5-BBE8F227C93F}" destId="{9070BC21-A09B-4F1A-AA06-02AE9B57AFF9}" srcOrd="0" destOrd="0" presId="urn:microsoft.com/office/officeart/2005/8/layout/matrix2"/>
    <dgm:cxn modelId="{376864B9-8F11-46C2-90EE-FF61F2BB99E6}" type="presOf" srcId="{73D184B4-8BAF-4702-AC76-516CBEA9A646}" destId="{3DE52F6D-4813-49F5-9E5A-3A546B1E92CB}" srcOrd="0" destOrd="0" presId="urn:microsoft.com/office/officeart/2005/8/layout/matrix2"/>
    <dgm:cxn modelId="{8C71EAC9-8C9F-4A1A-A393-D5FF9BD03396}" srcId="{B03B53E6-47D3-4018-87C5-BBE8F227C93F}" destId="{F247636F-AA8B-4869-9F99-EA16CAC2988C}" srcOrd="2" destOrd="0" parTransId="{042C8CFD-FF35-4C20-BDED-329AF71BF2F5}" sibTransId="{995A8F80-7552-4C83-8BBA-1F838655FEF4}"/>
    <dgm:cxn modelId="{2EEFC4CC-B78D-4138-AD68-B3241EC37FBE}" type="presOf" srcId="{E6A27E54-4F87-4371-B601-CD6492BFD5B5}" destId="{3CF0F2F7-7086-4C91-B392-685ED63649C4}" srcOrd="0" destOrd="0" presId="urn:microsoft.com/office/officeart/2005/8/layout/matrix2"/>
    <dgm:cxn modelId="{38D108CC-4D45-456C-AA2B-07F7D5D4E17C}" type="presParOf" srcId="{9070BC21-A09B-4F1A-AA06-02AE9B57AFF9}" destId="{9F70EB23-9FF3-490C-BF48-754BFD6D494C}" srcOrd="0" destOrd="0" presId="urn:microsoft.com/office/officeart/2005/8/layout/matrix2"/>
    <dgm:cxn modelId="{06B78003-5648-4011-A521-719BDB626D4C}" type="presParOf" srcId="{9070BC21-A09B-4F1A-AA06-02AE9B57AFF9}" destId="{3DE52F6D-4813-49F5-9E5A-3A546B1E92CB}" srcOrd="1" destOrd="0" presId="urn:microsoft.com/office/officeart/2005/8/layout/matrix2"/>
    <dgm:cxn modelId="{5EEEE351-8B11-413E-A8EF-BD3251C7E601}" type="presParOf" srcId="{9070BC21-A09B-4F1A-AA06-02AE9B57AFF9}" destId="{BF80F489-920D-4CE9-B082-3AA11F06FD93}" srcOrd="2" destOrd="0" presId="urn:microsoft.com/office/officeart/2005/8/layout/matrix2"/>
    <dgm:cxn modelId="{E7C13E9C-13AB-476C-BCC1-BD77E96EB316}" type="presParOf" srcId="{9070BC21-A09B-4F1A-AA06-02AE9B57AFF9}" destId="{66C35493-4DB2-45F9-A4AF-AB73B1F76A6F}" srcOrd="3" destOrd="0" presId="urn:microsoft.com/office/officeart/2005/8/layout/matrix2"/>
    <dgm:cxn modelId="{E9058D60-B362-4529-807C-8D0D7D52A5A2}" type="presParOf" srcId="{9070BC21-A09B-4F1A-AA06-02AE9B57AFF9}" destId="{3CF0F2F7-7086-4C91-B392-685ED63649C4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7565E-08E3-48F8-B153-00BE6006A3A6}">
      <dsp:nvSpPr>
        <dsp:cNvPr id="0" name=""/>
        <dsp:cNvSpPr/>
      </dsp:nvSpPr>
      <dsp:spPr>
        <a:xfrm>
          <a:off x="0" y="0"/>
          <a:ext cx="11094372" cy="5773208"/>
        </a:xfrm>
        <a:prstGeom prst="roundRect">
          <a:avLst>
            <a:gd name="adj" fmla="val 8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4480651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“L</a:t>
          </a:r>
          <a:r>
            <a:rPr lang="es-E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os sistemas de IA también pueden explotar </a:t>
          </a:r>
          <a:r>
            <a:rPr lang="es-ES" sz="320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 otras maneras</a:t>
          </a:r>
          <a:r>
            <a:rPr lang="es-ES" sz="32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las vulnerabilidades”</a:t>
          </a:r>
          <a:endParaRPr lang="en-AU" sz="3200" kern="1200" dirty="0"/>
        </a:p>
      </dsp:txBody>
      <dsp:txXfrm>
        <a:off x="143728" y="143728"/>
        <a:ext cx="10806916" cy="5485752"/>
      </dsp:txXfrm>
    </dsp:sp>
    <dsp:sp modelId="{29818414-5FD0-4E96-88C1-5400F73123E2}">
      <dsp:nvSpPr>
        <dsp:cNvPr id="0" name=""/>
        <dsp:cNvSpPr/>
      </dsp:nvSpPr>
      <dsp:spPr>
        <a:xfrm>
          <a:off x="277359" y="1443302"/>
          <a:ext cx="1664155" cy="1979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 una persona </a:t>
          </a:r>
          <a:endParaRPr lang="es-ES" sz="2500" kern="1200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538" y="1494481"/>
        <a:ext cx="1561797" cy="1876826"/>
      </dsp:txXfrm>
    </dsp:sp>
    <dsp:sp modelId="{A9FE2F6D-AF11-49B0-821C-3B4F592ADC03}">
      <dsp:nvSpPr>
        <dsp:cNvPr id="0" name=""/>
        <dsp:cNvSpPr/>
      </dsp:nvSpPr>
      <dsp:spPr>
        <a:xfrm>
          <a:off x="277359" y="3503987"/>
          <a:ext cx="1664155" cy="197918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o un colectivo específico de personas </a:t>
          </a:r>
          <a:endParaRPr lang="es-ES" sz="2500" kern="1200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8538" y="3555166"/>
        <a:ext cx="1561797" cy="1876826"/>
      </dsp:txXfrm>
    </dsp:sp>
    <dsp:sp modelId="{115B070A-B064-43D9-A622-F06BECA71F33}">
      <dsp:nvSpPr>
        <dsp:cNvPr id="0" name=""/>
        <dsp:cNvSpPr/>
      </dsp:nvSpPr>
      <dsp:spPr>
        <a:xfrm>
          <a:off x="2218874" y="1443302"/>
          <a:ext cx="8598138" cy="4041245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2566191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derivadas de </a:t>
          </a:r>
          <a:endParaRPr lang="es-ES" sz="3200" kern="1200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43156" y="1567584"/>
        <a:ext cx="8349574" cy="3792681"/>
      </dsp:txXfrm>
    </dsp:sp>
    <dsp:sp modelId="{31A41476-CA67-4DC0-9D9A-AA541904B1C0}">
      <dsp:nvSpPr>
        <dsp:cNvPr id="0" name=""/>
        <dsp:cNvSpPr/>
      </dsp:nvSpPr>
      <dsp:spPr>
        <a:xfrm>
          <a:off x="2353295" y="2328786"/>
          <a:ext cx="2309280" cy="293048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su edad, </a:t>
          </a:r>
        </a:p>
      </dsp:txBody>
      <dsp:txXfrm>
        <a:off x="2424313" y="2399804"/>
        <a:ext cx="2167244" cy="2788446"/>
      </dsp:txXfrm>
    </dsp:sp>
    <dsp:sp modelId="{329916BC-ABFE-4D7B-A3C4-43CF3E657AA7}">
      <dsp:nvSpPr>
        <dsp:cNvPr id="0" name=""/>
        <dsp:cNvSpPr/>
      </dsp:nvSpPr>
      <dsp:spPr>
        <a:xfrm>
          <a:off x="4790156" y="2328786"/>
          <a:ext cx="2309280" cy="302475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su discapacidad </a:t>
          </a:r>
          <a:r>
            <a:rPr lang="es-ES" sz="18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(Dir. UE 2019/882)</a:t>
          </a:r>
          <a:endParaRPr lang="es-ES" sz="2400" kern="1200" dirty="0">
            <a:effectLst/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61174" y="2399804"/>
        <a:ext cx="2167244" cy="2882721"/>
      </dsp:txXfrm>
    </dsp:sp>
    <dsp:sp modelId="{C74C7ED8-EF48-406B-8817-EEDCDB0431B0}">
      <dsp:nvSpPr>
        <dsp:cNvPr id="0" name=""/>
        <dsp:cNvSpPr/>
      </dsp:nvSpPr>
      <dsp:spPr>
        <a:xfrm>
          <a:off x="7227017" y="2265936"/>
          <a:ext cx="3450295" cy="3087606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una situación social o económica concreta que probablemente aumente su vulnerabilidad a la explotación, </a:t>
          </a:r>
          <a:r>
            <a:rPr lang="es-ES" sz="200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como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vivir en condiciones de pobreza extrema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o pertenecer a minorías étnicas o religiosas</a:t>
          </a:r>
          <a:endParaRPr lang="en-AU" sz="2000" kern="1200" dirty="0"/>
        </a:p>
      </dsp:txBody>
      <dsp:txXfrm>
        <a:off x="7321972" y="2360891"/>
        <a:ext cx="3260385" cy="28976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080CC-DA78-40C1-8AF9-3CC73792B02F}">
      <dsp:nvSpPr>
        <dsp:cNvPr id="0" name=""/>
        <dsp:cNvSpPr/>
      </dsp:nvSpPr>
      <dsp:spPr>
        <a:xfrm>
          <a:off x="9206250" y="2753498"/>
          <a:ext cx="1176111" cy="786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489"/>
              </a:lnTo>
              <a:lnTo>
                <a:pt x="1176111" y="516489"/>
              </a:lnTo>
              <a:lnTo>
                <a:pt x="1176111" y="78695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1995DA-D96F-43B3-8900-DB6017819853}">
      <dsp:nvSpPr>
        <dsp:cNvPr id="0" name=""/>
        <dsp:cNvSpPr/>
      </dsp:nvSpPr>
      <dsp:spPr>
        <a:xfrm>
          <a:off x="5467315" y="2046379"/>
          <a:ext cx="1346620" cy="1077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7116"/>
              </a:lnTo>
              <a:lnTo>
                <a:pt x="1346620" y="807116"/>
              </a:lnTo>
              <a:lnTo>
                <a:pt x="1346620" y="10775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E8C181-8DAC-4CFB-AC19-6A702CA443E4}">
      <dsp:nvSpPr>
        <dsp:cNvPr id="0" name=""/>
        <dsp:cNvSpPr/>
      </dsp:nvSpPr>
      <dsp:spPr>
        <a:xfrm>
          <a:off x="3245509" y="2046379"/>
          <a:ext cx="2221805" cy="1077586"/>
        </a:xfrm>
        <a:custGeom>
          <a:avLst/>
          <a:gdLst/>
          <a:ahLst/>
          <a:cxnLst/>
          <a:rect l="0" t="0" r="0" b="0"/>
          <a:pathLst>
            <a:path>
              <a:moveTo>
                <a:pt x="2221805" y="0"/>
              </a:moveTo>
              <a:lnTo>
                <a:pt x="2221805" y="807116"/>
              </a:lnTo>
              <a:lnTo>
                <a:pt x="0" y="807116"/>
              </a:lnTo>
              <a:lnTo>
                <a:pt x="0" y="107758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673630-BF85-4B80-BD2A-A7FE188B1A76}">
      <dsp:nvSpPr>
        <dsp:cNvPr id="0" name=""/>
        <dsp:cNvSpPr/>
      </dsp:nvSpPr>
      <dsp:spPr>
        <a:xfrm>
          <a:off x="545673" y="213777"/>
          <a:ext cx="2919621" cy="1853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C4A4E-7714-477B-B096-BAD06A47B9CC}">
      <dsp:nvSpPr>
        <dsp:cNvPr id="0" name=""/>
        <dsp:cNvSpPr/>
      </dsp:nvSpPr>
      <dsp:spPr>
        <a:xfrm>
          <a:off x="870075" y="521959"/>
          <a:ext cx="2919621" cy="1853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Intención</a:t>
          </a:r>
          <a:r>
            <a:rPr lang="es-ES" sz="1800" kern="1200" dirty="0"/>
            <a:t> (?): Tener el Objetivo o el efecto de alterar de manera sustancial el comportamiento de una persona, </a:t>
          </a:r>
          <a:endParaRPr lang="en-US" sz="1800" kern="1200" dirty="0"/>
        </a:p>
      </dsp:txBody>
      <dsp:txXfrm>
        <a:off x="924376" y="576260"/>
        <a:ext cx="2811019" cy="1745357"/>
      </dsp:txXfrm>
    </dsp:sp>
    <dsp:sp modelId="{57D4704A-6A20-47AB-ADBE-EFB7B3F52C3F}">
      <dsp:nvSpPr>
        <dsp:cNvPr id="0" name=""/>
        <dsp:cNvSpPr/>
      </dsp:nvSpPr>
      <dsp:spPr>
        <a:xfrm>
          <a:off x="4007504" y="192419"/>
          <a:ext cx="2919621" cy="1853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EDBE5-EFC5-45E1-9974-F2EC6F6D7483}">
      <dsp:nvSpPr>
        <dsp:cNvPr id="0" name=""/>
        <dsp:cNvSpPr/>
      </dsp:nvSpPr>
      <dsp:spPr>
        <a:xfrm>
          <a:off x="4331906" y="500601"/>
          <a:ext cx="2919621" cy="1853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Perjuicio</a:t>
          </a:r>
          <a:r>
            <a:rPr lang="es-ES" sz="1600" kern="1200" dirty="0"/>
            <a:t>: y de un modo que provoque, o sea razonablemente probable que provoque, perjuicios considerables a esa persona o a otra persona o colectivo de personas,</a:t>
          </a:r>
          <a:endParaRPr lang="en-US" sz="1600" kern="1200" dirty="0"/>
        </a:p>
      </dsp:txBody>
      <dsp:txXfrm>
        <a:off x="4386207" y="554902"/>
        <a:ext cx="2811019" cy="1745357"/>
      </dsp:txXfrm>
    </dsp:sp>
    <dsp:sp modelId="{D3BB3781-23C0-49C1-BD81-026EC7472D91}">
      <dsp:nvSpPr>
        <dsp:cNvPr id="0" name=""/>
        <dsp:cNvSpPr/>
      </dsp:nvSpPr>
      <dsp:spPr>
        <a:xfrm>
          <a:off x="1785698" y="3123965"/>
          <a:ext cx="2919621" cy="1853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08AD5-A8D5-42AC-B31E-BD13E71BB46C}">
      <dsp:nvSpPr>
        <dsp:cNvPr id="0" name=""/>
        <dsp:cNvSpPr/>
      </dsp:nvSpPr>
      <dsp:spPr>
        <a:xfrm>
          <a:off x="2110100" y="3432148"/>
          <a:ext cx="2919621" cy="1853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incluidos perjuicios que pueden acumularse a lo largo del tiempo </a:t>
          </a:r>
          <a:endParaRPr lang="en-US" sz="1800" kern="1200" dirty="0"/>
        </a:p>
      </dsp:txBody>
      <dsp:txXfrm>
        <a:off x="2164401" y="3486449"/>
        <a:ext cx="2811019" cy="1745357"/>
      </dsp:txXfrm>
    </dsp:sp>
    <dsp:sp modelId="{CD1DD765-2AB0-4174-BBA5-550BB5A78666}">
      <dsp:nvSpPr>
        <dsp:cNvPr id="0" name=""/>
        <dsp:cNvSpPr/>
      </dsp:nvSpPr>
      <dsp:spPr>
        <a:xfrm>
          <a:off x="5354124" y="3123965"/>
          <a:ext cx="2919621" cy="1853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428DA-AB21-4DCF-908E-2C5C6CC8EDCE}">
      <dsp:nvSpPr>
        <dsp:cNvPr id="0" name=""/>
        <dsp:cNvSpPr/>
      </dsp:nvSpPr>
      <dsp:spPr>
        <a:xfrm>
          <a:off x="5678527" y="3432148"/>
          <a:ext cx="2919621" cy="1853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Independientemente de la intención si se deriva de las prácticas de manipulación o explotación que posibilita la IA</a:t>
          </a:r>
          <a:r>
            <a:rPr lang="es-ES" sz="1400" kern="1200" dirty="0"/>
            <a:t>. </a:t>
          </a:r>
          <a:endParaRPr lang="en-US" sz="1400" kern="1200" dirty="0"/>
        </a:p>
      </dsp:txBody>
      <dsp:txXfrm>
        <a:off x="5732828" y="3486449"/>
        <a:ext cx="2811019" cy="1745357"/>
      </dsp:txXfrm>
    </dsp:sp>
    <dsp:sp modelId="{D1C83B0B-AD28-4C77-B28C-E38B775F1E41}">
      <dsp:nvSpPr>
        <dsp:cNvPr id="0" name=""/>
        <dsp:cNvSpPr/>
      </dsp:nvSpPr>
      <dsp:spPr>
        <a:xfrm>
          <a:off x="7746439" y="483046"/>
          <a:ext cx="2919621" cy="2270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30EF0C-1B80-4E3D-BE63-7F0C4462F080}">
      <dsp:nvSpPr>
        <dsp:cNvPr id="0" name=""/>
        <dsp:cNvSpPr/>
      </dsp:nvSpPr>
      <dsp:spPr>
        <a:xfrm>
          <a:off x="8070842" y="791228"/>
          <a:ext cx="2919621" cy="22704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Excepciones</a:t>
          </a:r>
          <a:r>
            <a:rPr lang="es-ES" sz="1400" kern="1200" dirty="0"/>
            <a:t>: No puede presuponerse que existe la intención de alterar el comportamiento </a:t>
          </a:r>
          <a:r>
            <a:rPr lang="es-ES" sz="1400" b="1" kern="1200" dirty="0"/>
            <a:t>si la alteración es el resultado de factores externos al sistema de IA que escapan al control del proveedor o del responsable del despliegue, </a:t>
          </a:r>
          <a:endParaRPr lang="en-US" sz="1400" b="1" kern="1200" dirty="0"/>
        </a:p>
      </dsp:txBody>
      <dsp:txXfrm>
        <a:off x="8137341" y="857727"/>
        <a:ext cx="2786623" cy="2137453"/>
      </dsp:txXfrm>
    </dsp:sp>
    <dsp:sp modelId="{3948594B-BBFC-414D-95C0-3D10D89DBD23}">
      <dsp:nvSpPr>
        <dsp:cNvPr id="0" name=""/>
        <dsp:cNvSpPr/>
      </dsp:nvSpPr>
      <dsp:spPr>
        <a:xfrm>
          <a:off x="8922550" y="3540457"/>
          <a:ext cx="2919621" cy="1853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181AB-7664-4266-85E9-FEAD933820A7}">
      <dsp:nvSpPr>
        <dsp:cNvPr id="0" name=""/>
        <dsp:cNvSpPr/>
      </dsp:nvSpPr>
      <dsp:spPr>
        <a:xfrm>
          <a:off x="9246953" y="3848640"/>
          <a:ext cx="2919621" cy="1853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a saber: </a:t>
          </a:r>
          <a:r>
            <a:rPr lang="es-ES" sz="1400" b="1" kern="1200" dirty="0"/>
            <a:t>factores que no es lógico prever </a:t>
          </a:r>
          <a:r>
            <a:rPr lang="es-ES" sz="1400" kern="1200" dirty="0"/>
            <a:t>y que, por tanto, el proveedor o el responsable del despliegue del sistema de IA no pueden mitigar. </a:t>
          </a:r>
          <a:endParaRPr lang="en-US" sz="1400" kern="1200" dirty="0"/>
        </a:p>
      </dsp:txBody>
      <dsp:txXfrm>
        <a:off x="9301254" y="3902941"/>
        <a:ext cx="2811019" cy="17453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0EB23-9FF3-490C-BF48-754BFD6D494C}">
      <dsp:nvSpPr>
        <dsp:cNvPr id="0" name=""/>
        <dsp:cNvSpPr/>
      </dsp:nvSpPr>
      <dsp:spPr>
        <a:xfrm>
          <a:off x="3306339" y="0"/>
          <a:ext cx="5098057" cy="5098057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52F6D-4813-49F5-9E5A-3A546B1E92CB}">
      <dsp:nvSpPr>
        <dsp:cNvPr id="0" name=""/>
        <dsp:cNvSpPr/>
      </dsp:nvSpPr>
      <dsp:spPr>
        <a:xfrm>
          <a:off x="3637713" y="331373"/>
          <a:ext cx="2039222" cy="20392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/>
            <a:t>¿Vulnerabilidad individual o grupo vulnerable?</a:t>
          </a:r>
          <a:endParaRPr lang="en-US" sz="1800" kern="1200"/>
        </a:p>
      </dsp:txBody>
      <dsp:txXfrm>
        <a:off x="3737260" y="430920"/>
        <a:ext cx="1840128" cy="1840128"/>
      </dsp:txXfrm>
    </dsp:sp>
    <dsp:sp modelId="{BF80F489-920D-4CE9-B082-3AA11F06FD93}">
      <dsp:nvSpPr>
        <dsp:cNvPr id="0" name=""/>
        <dsp:cNvSpPr/>
      </dsp:nvSpPr>
      <dsp:spPr>
        <a:xfrm>
          <a:off x="6033799" y="331373"/>
          <a:ext cx="2039222" cy="20392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/>
            <a:t>Conocida / Debía conocerse (subjetiva) o “hay motivos para estimar” (objetiva)</a:t>
          </a:r>
          <a:endParaRPr lang="en-US" sz="1800" kern="1200"/>
        </a:p>
      </dsp:txBody>
      <dsp:txXfrm>
        <a:off x="6133346" y="430920"/>
        <a:ext cx="1840128" cy="1840128"/>
      </dsp:txXfrm>
    </dsp:sp>
    <dsp:sp modelId="{66C35493-4DB2-45F9-A4AF-AB73B1F76A6F}">
      <dsp:nvSpPr>
        <dsp:cNvPr id="0" name=""/>
        <dsp:cNvSpPr/>
      </dsp:nvSpPr>
      <dsp:spPr>
        <a:xfrm>
          <a:off x="3637713" y="2727460"/>
          <a:ext cx="2039222" cy="20392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/>
            <a:t>¿Caso a caso o solución referida a una parte que explota?</a:t>
          </a:r>
          <a:endParaRPr lang="en-US" sz="1800" kern="1200"/>
        </a:p>
      </dsp:txBody>
      <dsp:txXfrm>
        <a:off x="3737260" y="2827007"/>
        <a:ext cx="1840128" cy="1840128"/>
      </dsp:txXfrm>
    </dsp:sp>
    <dsp:sp modelId="{3CF0F2F7-7086-4C91-B392-685ED63649C4}">
      <dsp:nvSpPr>
        <dsp:cNvPr id="0" name=""/>
        <dsp:cNvSpPr/>
      </dsp:nvSpPr>
      <dsp:spPr>
        <a:xfrm>
          <a:off x="6033799" y="2727460"/>
          <a:ext cx="2039222" cy="20392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¿</a:t>
          </a:r>
          <a:r>
            <a:rPr lang="en-AU" sz="1800" kern="1200" dirty="0" err="1"/>
            <a:t>Parte</a:t>
          </a:r>
          <a:r>
            <a:rPr lang="en-AU" sz="1800" kern="1200" dirty="0"/>
            <a:t> del </a:t>
          </a:r>
          <a:r>
            <a:rPr lang="en-AU" sz="1800" kern="1200" dirty="0" err="1"/>
            <a:t>contrato</a:t>
          </a:r>
          <a:r>
            <a:rPr lang="en-AU" sz="1800" kern="1200" dirty="0"/>
            <a:t> o a </a:t>
          </a:r>
          <a:r>
            <a:rPr lang="en-AU" sz="1800" kern="1200" dirty="0" err="1"/>
            <a:t>nivel</a:t>
          </a:r>
          <a:r>
            <a:rPr lang="en-AU" sz="1800" kern="1200" dirty="0"/>
            <a:t> de Sistema?</a:t>
          </a:r>
          <a:endParaRPr lang="en-US" sz="1800" kern="1200" dirty="0"/>
        </a:p>
      </dsp:txBody>
      <dsp:txXfrm>
        <a:off x="6133346" y="2827007"/>
        <a:ext cx="1840128" cy="1840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E4BA6-83A3-422E-86C0-D865787B8A21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0422C-C6BB-4DEF-AC46-5821D514EB6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634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6b9308cf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6b9308cf9_0_43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0422C-C6BB-4DEF-AC46-5821D514EB69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18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B17A5-915A-530F-BC26-8C0AA8C3D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3A0449-B517-5177-AAE1-7185E7BFA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97EA4-0F73-4D48-2CF5-B6DE6A948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C0B6D-F3A1-DB92-99C9-17CB4370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36178-EB9E-A03F-B3E0-7E33E39F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514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5365-589A-55A0-F3D9-6BE15B306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8ECF7-36E9-924E-071D-DACA6DFA1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A5632-773F-7CB8-381B-28C93E151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937AE-A551-BA8E-FF41-D56266D5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D33F3-FD22-B5D9-87F8-9427E35C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7467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1C9B6-B1E8-1DA2-52FA-EC7241B84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74029-ABBD-42B9-F7F0-EB81B9DA9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325C8-EF87-A8FF-0B90-BEFBD4427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07153-4C2E-D5D6-F34F-45D2879A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7C52-D17C-6DFE-CF7F-CE1852D3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001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userDrawn="1">
  <p:cSld name="Cov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487633" y="4791797"/>
            <a:ext cx="4129600" cy="820737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AU" dirty="0"/>
              <a:t>Click to edit</a:t>
            </a:r>
            <a:br>
              <a:rPr lang="en-AU" dirty="0"/>
            </a:br>
            <a:r>
              <a:rPr lang="en-AU" dirty="0"/>
              <a:t>theme title style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977444" y="6419395"/>
            <a:ext cx="731600" cy="184666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 hasCustomPrompt="1"/>
          </p:nvPr>
        </p:nvSpPr>
        <p:spPr>
          <a:xfrm>
            <a:off x="487633" y="6409129"/>
            <a:ext cx="2848000" cy="166199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None/>
              <a:defRPr sz="1200">
                <a:latin typeface="Montserrat Medium" panose="000006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r>
              <a:rPr lang="en-AU" dirty="0"/>
              <a:t>Click to edit theme subtitle style</a:t>
            </a:r>
            <a:endParaRPr dirty="0"/>
          </a:p>
        </p:txBody>
      </p:sp>
      <p:pic>
        <p:nvPicPr>
          <p:cNvPr id="14" name="Google Shape;14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7634" y="469467"/>
            <a:ext cx="778367" cy="843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85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8C237-C547-0DB8-9A94-9625746F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3200A-7339-7CF1-410D-E06ED8640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ED31B-706E-C6FF-43B0-A02D31E4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61E24-72FA-3F83-4B54-92DA593DC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D2205-083F-8E10-FA29-B2B47E30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430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26FA-BFF5-5891-6E1B-34477EF86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8CE1F-48E3-0E03-C9BA-AEA5823D1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C793B-6E9C-ECC1-B1E5-09E98140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935C-F7FE-5D8F-E951-C3CC7E3B2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EBCCC-85B7-347F-278C-8DD628ED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8488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2E6A-436D-7115-5D76-510145D6A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C8170-054D-371E-A2C4-A8A1BEDB7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270514-5879-2EAE-F670-EE35F4E1B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0D942-9E94-EC2A-91AE-6553BCF52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E3A8C-91B9-663B-6B62-F7FFC16E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D87CF-4A3E-6892-4176-33D30ED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900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24B8A-0681-A24F-7D46-B176344AC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67D25-0322-8D22-661F-F3A97E36E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A8C9D-677B-340E-6DE8-AA62FE09D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10583-AF66-B3B9-4BEB-D146AE2913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EC961C-F14A-1FD6-060A-7DAA292C8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54D94-3221-77AE-73FA-DCEBECB9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F8803-BB7D-65E6-8856-B727C378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F165D-B0D9-2D94-B22D-D42FD38E0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31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EAFC-C4D2-E656-5266-EBB3EEA7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753B5-C25C-F5C9-DFE4-1880605E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1D24B-0F9F-9176-9B98-BEFCCB807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352E60-0BB6-DB44-BAC9-FFDB3AAA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463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FA0E0-F98D-14F7-F9D3-89BEC666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E6C29-47C7-30CD-536C-4098D744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B5F79-F5B6-BEA7-E53F-3D26054C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379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A946E-4083-CFF5-8B9D-D9AC9F0EC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29D04-DC09-8049-6306-2466C5FF1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1687D-D4A9-A862-17BB-F758BE0F4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181BB-89BB-72BA-85EB-5D71E98C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BCE74-1748-5A39-FF88-30B7D0F4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2F1EF-EB52-95C7-C3EB-A16ADC97A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315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C0496-A741-6D70-4D6B-1142E8C3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DDF5D-F0C1-3545-059B-50ADE50C1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30592-53EB-ECEB-4B8C-738EF3E46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30488-FD0C-30E9-238D-FA92AC9AF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81203-E6F0-A44D-F94A-A2B4CA4B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D8E6A-C965-009F-49F0-D33F7A55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643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7CEED-00D2-9DBA-9EBA-CA029788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E55E8-47B4-DF3C-67D8-48D2F6C34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E3E56-E414-356D-59BC-E8C442D83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F2FD50-E5FC-4330-8778-29F63A4BB460}" type="datetimeFigureOut">
              <a:rPr lang="en-AU" smtClean="0"/>
              <a:t>12/11/2024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6F2A7-8630-F61B-3A58-391B12283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3FAA5-6FBE-9562-C3AD-A9580B409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B468DA-D55E-444C-8C20-6B254105878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026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law school&#10;&#10;Description automatically generated">
            <a:extLst>
              <a:ext uri="{FF2B5EF4-FFF2-40B4-BE49-F238E27FC236}">
                <a16:creationId xmlns:a16="http://schemas.microsoft.com/office/drawing/2014/main" id="{D42DAD3B-ADAF-B0F8-42F1-DE3941D6F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530" y="-172095"/>
            <a:ext cx="2259401" cy="2259401"/>
          </a:xfrm>
          <a:prstGeom prst="rect">
            <a:avLst/>
          </a:prstGeom>
        </p:spPr>
      </p:pic>
      <p:pic>
        <p:nvPicPr>
          <p:cNvPr id="87" name="Google Shape;87;p12"/>
          <p:cNvPicPr preferRelativeResize="0"/>
          <p:nvPr/>
        </p:nvPicPr>
        <p:blipFill rotWithShape="1">
          <a:blip r:embed="rId4">
            <a:alphaModFix/>
          </a:blip>
          <a:srcRect l="3262" r="3253"/>
          <a:stretch/>
        </p:blipFill>
        <p:spPr>
          <a:xfrm>
            <a:off x="5565333" y="0"/>
            <a:ext cx="6621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2"/>
          <p:cNvSpPr/>
          <p:nvPr/>
        </p:nvSpPr>
        <p:spPr>
          <a:xfrm>
            <a:off x="5565333" y="0"/>
            <a:ext cx="2161200" cy="6858000"/>
          </a:xfrm>
          <a:prstGeom prst="rect">
            <a:avLst/>
          </a:prstGeom>
          <a:solidFill>
            <a:srgbClr val="FFD600">
              <a:alpha val="44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9" name="Google Shape;89;p12"/>
          <p:cNvSpPr txBox="1">
            <a:spLocks noGrp="1"/>
          </p:cNvSpPr>
          <p:nvPr>
            <p:ph type="ctrTitle"/>
          </p:nvPr>
        </p:nvSpPr>
        <p:spPr>
          <a:xfrm>
            <a:off x="366597" y="2400552"/>
            <a:ext cx="4707433" cy="4046108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spAutoFit/>
          </a:bodyPr>
          <a:lstStyle/>
          <a:p>
            <a:r>
              <a:rPr lang="es-ES" sz="2800" b="1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L</a:t>
            </a:r>
            <a:r>
              <a:rPr lang="es-ES" sz="2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 persona vulnerable en la regulación de la inteligencia artificial de la Unión Europea: límites y concreción desde una perspectiva del derecho de obligaciones</a:t>
            </a:r>
            <a:br>
              <a:rPr lang="en-US" sz="1800" b="0" i="0" dirty="0">
                <a:solidFill>
                  <a:srgbClr val="4242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</a:br>
            <a:r>
              <a:rPr lang="en-US" sz="1800" b="0" i="0" dirty="0">
                <a:solidFill>
                  <a:srgbClr val="42424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br>
              <a:rPr lang="en-US" sz="1800" b="0" i="0" dirty="0">
                <a:solidFill>
                  <a:srgbClr val="424242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</a:br>
            <a:r>
              <a:rPr lang="en-AU" sz="1800" b="1" i="0" dirty="0">
                <a:solidFill>
                  <a:srgbClr val="E6462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U. Santiago </a:t>
            </a: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– Fac. </a:t>
            </a: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Dereito</a:t>
            </a:r>
            <a:b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12 </a:t>
            </a: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noviembre</a:t>
            </a: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2024</a:t>
            </a:r>
            <a:b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</a:b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Ciclo</a:t>
            </a: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de </a:t>
            </a: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Seminarios</a:t>
            </a: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sobre</a:t>
            </a: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modernización</a:t>
            </a: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del </a:t>
            </a: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Derecho</a:t>
            </a:r>
            <a:r>
              <a:rPr lang="en-AU" sz="1800" b="1" dirty="0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de </a:t>
            </a:r>
            <a:r>
              <a:rPr lang="en-AU" sz="1800" b="1" dirty="0" err="1">
                <a:solidFill>
                  <a:srgbClr val="E64626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Contratos</a:t>
            </a:r>
            <a:br>
              <a:rPr lang="en-GB" sz="2133" dirty="0">
                <a:ea typeface="Montserrat ExtraBold"/>
                <a:cs typeface="Montserrat ExtraBold"/>
                <a:sym typeface="Montserrat ExtraBold"/>
              </a:rPr>
            </a:br>
            <a:br>
              <a:rPr lang="en-GB" sz="2133" dirty="0">
                <a:ea typeface="Montserrat ExtraBold"/>
                <a:cs typeface="Montserrat ExtraBold"/>
                <a:sym typeface="Montserrat ExtraBold"/>
              </a:rPr>
            </a:br>
            <a:r>
              <a:rPr lang="en-GB" sz="2133" dirty="0">
                <a:ea typeface="Montserrat ExtraBold"/>
                <a:cs typeface="Montserrat ExtraBold"/>
                <a:sym typeface="Montserrat ExtraBold"/>
              </a:rPr>
              <a:t>José-Miguel Bello y Villarino</a:t>
            </a:r>
            <a:endParaRPr sz="1333" dirty="0">
              <a:latin typeface="Barlow ExtraBold" panose="00000900000000000000" pitchFamily="2" charset="0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91" name="Google Shape;91;p12"/>
          <p:cNvGrpSpPr/>
          <p:nvPr/>
        </p:nvGrpSpPr>
        <p:grpSpPr>
          <a:xfrm>
            <a:off x="4919198" y="369798"/>
            <a:ext cx="1295228" cy="1717508"/>
            <a:chOff x="3916038" y="107150"/>
            <a:chExt cx="3219825" cy="4269575"/>
          </a:xfrm>
        </p:grpSpPr>
        <p:grpSp>
          <p:nvGrpSpPr>
            <p:cNvPr id="92" name="Google Shape;92;p12"/>
            <p:cNvGrpSpPr/>
            <p:nvPr/>
          </p:nvGrpSpPr>
          <p:grpSpPr>
            <a:xfrm>
              <a:off x="3916038" y="107150"/>
              <a:ext cx="3219825" cy="384900"/>
              <a:chOff x="3897875" y="107150"/>
              <a:chExt cx="3219825" cy="384900"/>
            </a:xfrm>
          </p:grpSpPr>
          <p:sp>
            <p:nvSpPr>
              <p:cNvPr id="93" name="Google Shape;93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94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" name="Google Shape;95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" name="Google Shape;96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97" name="Google Shape;97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98" name="Google Shape;98;p12"/>
            <p:cNvGrpSpPr/>
            <p:nvPr/>
          </p:nvGrpSpPr>
          <p:grpSpPr>
            <a:xfrm>
              <a:off x="3916038" y="884085"/>
              <a:ext cx="3219825" cy="384900"/>
              <a:chOff x="3897875" y="107150"/>
              <a:chExt cx="3219825" cy="384900"/>
            </a:xfrm>
          </p:grpSpPr>
          <p:sp>
            <p:nvSpPr>
              <p:cNvPr id="99" name="Google Shape;99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0" name="Google Shape;100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1" name="Google Shape;101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2" name="Google Shape;102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03" name="Google Shape;103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04" name="Google Shape;104;p12"/>
            <p:cNvGrpSpPr/>
            <p:nvPr/>
          </p:nvGrpSpPr>
          <p:grpSpPr>
            <a:xfrm>
              <a:off x="3916038" y="1661020"/>
              <a:ext cx="3219825" cy="384900"/>
              <a:chOff x="3897875" y="107150"/>
              <a:chExt cx="3219825" cy="384900"/>
            </a:xfrm>
          </p:grpSpPr>
          <p:sp>
            <p:nvSpPr>
              <p:cNvPr id="105" name="Google Shape;105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106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Google Shape;107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8" name="Google Shape;108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09" name="Google Shape;109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10" name="Google Shape;110;p12"/>
            <p:cNvGrpSpPr/>
            <p:nvPr/>
          </p:nvGrpSpPr>
          <p:grpSpPr>
            <a:xfrm>
              <a:off x="3916038" y="2437955"/>
              <a:ext cx="3219825" cy="384900"/>
              <a:chOff x="3897875" y="107150"/>
              <a:chExt cx="3219825" cy="384900"/>
            </a:xfrm>
          </p:grpSpPr>
          <p:sp>
            <p:nvSpPr>
              <p:cNvPr id="111" name="Google Shape;111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2" name="Google Shape;112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3" name="Google Shape;113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" name="Google Shape;114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15" name="Google Shape;115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16" name="Google Shape;116;p12"/>
            <p:cNvGrpSpPr/>
            <p:nvPr/>
          </p:nvGrpSpPr>
          <p:grpSpPr>
            <a:xfrm>
              <a:off x="3916038" y="3214890"/>
              <a:ext cx="3219825" cy="384900"/>
              <a:chOff x="3897875" y="107150"/>
              <a:chExt cx="3219825" cy="384900"/>
            </a:xfrm>
          </p:grpSpPr>
          <p:sp>
            <p:nvSpPr>
              <p:cNvPr id="117" name="Google Shape;117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8" name="Google Shape;118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9" name="Google Shape;119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0" name="Google Shape;120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21" name="Google Shape;121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22" name="Google Shape;122;p12"/>
            <p:cNvGrpSpPr/>
            <p:nvPr/>
          </p:nvGrpSpPr>
          <p:grpSpPr>
            <a:xfrm>
              <a:off x="3916038" y="3991825"/>
              <a:ext cx="3219825" cy="384900"/>
              <a:chOff x="3897875" y="107150"/>
              <a:chExt cx="3219825" cy="384900"/>
            </a:xfrm>
          </p:grpSpPr>
          <p:sp>
            <p:nvSpPr>
              <p:cNvPr id="123" name="Google Shape;123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4" name="Google Shape;124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5" name="Google Shape;125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26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27" name="Google Shape;127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rgbClr val="FFD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</p:grpSp>
      <p:grpSp>
        <p:nvGrpSpPr>
          <p:cNvPr id="128" name="Google Shape;128;p12"/>
          <p:cNvGrpSpPr/>
          <p:nvPr/>
        </p:nvGrpSpPr>
        <p:grpSpPr>
          <a:xfrm>
            <a:off x="7057569" y="4810231"/>
            <a:ext cx="1295228" cy="1717508"/>
            <a:chOff x="3916038" y="107150"/>
            <a:chExt cx="3219825" cy="4269575"/>
          </a:xfrm>
        </p:grpSpPr>
        <p:grpSp>
          <p:nvGrpSpPr>
            <p:cNvPr id="129" name="Google Shape;129;p12"/>
            <p:cNvGrpSpPr/>
            <p:nvPr/>
          </p:nvGrpSpPr>
          <p:grpSpPr>
            <a:xfrm>
              <a:off x="3916038" y="107150"/>
              <a:ext cx="3219825" cy="384900"/>
              <a:chOff x="3897875" y="107150"/>
              <a:chExt cx="3219825" cy="384900"/>
            </a:xfrm>
          </p:grpSpPr>
          <p:sp>
            <p:nvSpPr>
              <p:cNvPr id="130" name="Google Shape;130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1" name="Google Shape;131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2" name="Google Shape;132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3" name="Google Shape;133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34" name="Google Shape;134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35" name="Google Shape;135;p12"/>
            <p:cNvGrpSpPr/>
            <p:nvPr/>
          </p:nvGrpSpPr>
          <p:grpSpPr>
            <a:xfrm>
              <a:off x="3916038" y="884085"/>
              <a:ext cx="3219825" cy="384900"/>
              <a:chOff x="3897875" y="107150"/>
              <a:chExt cx="3219825" cy="384900"/>
            </a:xfrm>
          </p:grpSpPr>
          <p:sp>
            <p:nvSpPr>
              <p:cNvPr id="136" name="Google Shape;136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7" name="Google Shape;137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8" name="Google Shape;138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9" name="Google Shape;139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40" name="Google Shape;140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41" name="Google Shape;141;p12"/>
            <p:cNvGrpSpPr/>
            <p:nvPr/>
          </p:nvGrpSpPr>
          <p:grpSpPr>
            <a:xfrm>
              <a:off x="3916038" y="1661020"/>
              <a:ext cx="3219825" cy="384900"/>
              <a:chOff x="3897875" y="107150"/>
              <a:chExt cx="3219825" cy="384900"/>
            </a:xfrm>
          </p:grpSpPr>
          <p:sp>
            <p:nvSpPr>
              <p:cNvPr id="142" name="Google Shape;142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3" name="Google Shape;143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4" name="Google Shape;144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5" name="Google Shape;145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46" name="Google Shape;146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47" name="Google Shape;147;p12"/>
            <p:cNvGrpSpPr/>
            <p:nvPr/>
          </p:nvGrpSpPr>
          <p:grpSpPr>
            <a:xfrm>
              <a:off x="3916038" y="2437955"/>
              <a:ext cx="3219825" cy="384900"/>
              <a:chOff x="3897875" y="107150"/>
              <a:chExt cx="3219825" cy="384900"/>
            </a:xfrm>
          </p:grpSpPr>
          <p:sp>
            <p:nvSpPr>
              <p:cNvPr id="148" name="Google Shape;148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9" name="Google Shape;149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0" name="Google Shape;150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1" name="Google Shape;151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52" name="Google Shape;152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53" name="Google Shape;153;p12"/>
            <p:cNvGrpSpPr/>
            <p:nvPr/>
          </p:nvGrpSpPr>
          <p:grpSpPr>
            <a:xfrm>
              <a:off x="3916038" y="3214890"/>
              <a:ext cx="3219825" cy="384900"/>
              <a:chOff x="3897875" y="107150"/>
              <a:chExt cx="3219825" cy="384900"/>
            </a:xfrm>
          </p:grpSpPr>
          <p:sp>
            <p:nvSpPr>
              <p:cNvPr id="154" name="Google Shape;154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5" name="Google Shape;155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6" name="Google Shape;156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" name="Google Shape;157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58" name="Google Shape;158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  <p:grpSp>
          <p:nvGrpSpPr>
            <p:cNvPr id="159" name="Google Shape;159;p12"/>
            <p:cNvGrpSpPr/>
            <p:nvPr/>
          </p:nvGrpSpPr>
          <p:grpSpPr>
            <a:xfrm>
              <a:off x="3916038" y="3991825"/>
              <a:ext cx="3219825" cy="384900"/>
              <a:chOff x="3897875" y="107150"/>
              <a:chExt cx="3219825" cy="384900"/>
            </a:xfrm>
          </p:grpSpPr>
          <p:sp>
            <p:nvSpPr>
              <p:cNvPr id="160" name="Google Shape;160;p12"/>
              <p:cNvSpPr/>
              <p:nvPr/>
            </p:nvSpPr>
            <p:spPr>
              <a:xfrm>
                <a:off x="3897875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1" name="Google Shape;161;p12"/>
              <p:cNvSpPr/>
              <p:nvPr/>
            </p:nvSpPr>
            <p:spPr>
              <a:xfrm>
                <a:off x="4606606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2" name="Google Shape;162;p12"/>
              <p:cNvSpPr/>
              <p:nvPr/>
            </p:nvSpPr>
            <p:spPr>
              <a:xfrm>
                <a:off x="5315338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3" name="Google Shape;163;p12"/>
              <p:cNvSpPr/>
              <p:nvPr/>
            </p:nvSpPr>
            <p:spPr>
              <a:xfrm>
                <a:off x="6024069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  <p:sp>
            <p:nvSpPr>
              <p:cNvPr id="164" name="Google Shape;164;p12"/>
              <p:cNvSpPr/>
              <p:nvPr/>
            </p:nvSpPr>
            <p:spPr>
              <a:xfrm>
                <a:off x="6732800" y="107150"/>
                <a:ext cx="384900" cy="384900"/>
              </a:xfrm>
              <a:prstGeom prst="mathPlus">
                <a:avLst>
                  <a:gd name="adj1" fmla="val 2352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-GB" sz="2400"/>
                  <a:t> </a:t>
                </a:r>
                <a:endParaRPr sz="2400"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3E70F-4AC6-186B-900A-32102EB0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4000" dirty="0">
                <a:solidFill>
                  <a:srgbClr val="FFFFFF"/>
                </a:solidFill>
              </a:rPr>
              <a:t>El </a:t>
            </a:r>
            <a:r>
              <a:rPr lang="en-AU" sz="4000" dirty="0" err="1">
                <a:solidFill>
                  <a:srgbClr val="FFFFFF"/>
                </a:solidFill>
              </a:rPr>
              <a:t>consumidor</a:t>
            </a:r>
            <a:r>
              <a:rPr lang="en-AU" sz="4000" dirty="0">
                <a:solidFill>
                  <a:srgbClr val="FFFFFF"/>
                </a:solidFill>
              </a:rPr>
              <a:t> vulnerable de la Dir. 2005/29 – </a:t>
            </a:r>
            <a:r>
              <a:rPr lang="en-AU" sz="4000" dirty="0" err="1">
                <a:solidFill>
                  <a:srgbClr val="FFFFFF"/>
                </a:solidFill>
              </a:rPr>
              <a:t>EdM</a:t>
            </a:r>
            <a:r>
              <a:rPr lang="en-AU" sz="4000" dirty="0">
                <a:solidFill>
                  <a:srgbClr val="FFFFFF"/>
                </a:solidFill>
              </a:rPr>
              <a:t> apdo.18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6B3F-961A-1BAE-0269-F3632CF0C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193" y="10142"/>
            <a:ext cx="6190937" cy="6720442"/>
          </a:xfrm>
        </p:spPr>
        <p:txBody>
          <a:bodyPr anchor="ctr">
            <a:normAutofit/>
          </a:bodyPr>
          <a:lstStyle/>
          <a:p>
            <a:r>
              <a:rPr lang="es-ES" sz="2400" dirty="0"/>
              <a:t>Incluye además disposiciones encaminadas a impedir la explotación de consumidores cuyas características los hacen especialmente vulnerables a las prácticas comerciales desleales. </a:t>
            </a:r>
          </a:p>
          <a:p>
            <a:r>
              <a:rPr lang="es-ES" sz="2400" dirty="0"/>
              <a:t>Cuando una práctica comercial </a:t>
            </a:r>
            <a:r>
              <a:rPr lang="es-ES" sz="2400" b="1" dirty="0"/>
              <a:t>se dirija específicamente a un grupo concreto </a:t>
            </a:r>
            <a:r>
              <a:rPr lang="es-ES" sz="2400" dirty="0"/>
              <a:t>de consumidores, como los niños, es conveniente que el </a:t>
            </a:r>
            <a:r>
              <a:rPr lang="es-ES" sz="2400" b="1" dirty="0"/>
              <a:t>efecto</a:t>
            </a:r>
            <a:r>
              <a:rPr lang="es-ES" sz="2400" dirty="0"/>
              <a:t> de la práctica comercial se evalúe </a:t>
            </a:r>
            <a:r>
              <a:rPr lang="es-ES" sz="2400" b="1" dirty="0"/>
              <a:t>desde la perspectiva del miembro medio de ese grupo</a:t>
            </a:r>
            <a:r>
              <a:rPr lang="es-ES" sz="2400" dirty="0"/>
              <a:t>. </a:t>
            </a:r>
          </a:p>
          <a:p>
            <a:r>
              <a:rPr lang="es-ES" sz="2400" dirty="0"/>
              <a:t>La referencia del consumidor medio no es una referencia estadística. </a:t>
            </a:r>
            <a:r>
              <a:rPr lang="es-ES" sz="2400" b="1" dirty="0"/>
              <a:t>Los tribunales y autoridades nacionales deben aplicar su propio criterio,</a:t>
            </a:r>
            <a:r>
              <a:rPr lang="es-ES" sz="2400" dirty="0"/>
              <a:t> teniendo en cuenta la jurisprudencia del Tribunal de Justicia, para determinar la </a:t>
            </a:r>
            <a:r>
              <a:rPr lang="es-ES" sz="2400" b="1" dirty="0"/>
              <a:t>reacción típica del consumidor medio en un caso concreto</a:t>
            </a:r>
            <a:r>
              <a:rPr lang="es-ES" sz="2400" dirty="0"/>
              <a:t>.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69513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ED783-21DA-3635-3BB7-EAB746793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AU" sz="3100" dirty="0">
                <a:solidFill>
                  <a:schemeClr val="bg1"/>
                </a:solidFill>
              </a:rPr>
              <a:t>Que dice </a:t>
            </a:r>
            <a:r>
              <a:rPr lang="en-AU" sz="3100" dirty="0" err="1">
                <a:solidFill>
                  <a:schemeClr val="bg1"/>
                </a:solidFill>
              </a:rPr>
              <a:t>el</a:t>
            </a:r>
            <a:r>
              <a:rPr lang="en-AU" sz="3100" dirty="0">
                <a:solidFill>
                  <a:schemeClr val="bg1"/>
                </a:solidFill>
              </a:rPr>
              <a:t> </a:t>
            </a:r>
            <a:r>
              <a:rPr lang="en-AU" sz="3100" dirty="0" err="1">
                <a:solidFill>
                  <a:schemeClr val="bg1"/>
                </a:solidFill>
              </a:rPr>
              <a:t>derecho</a:t>
            </a:r>
            <a:r>
              <a:rPr lang="en-AU" sz="3100" dirty="0">
                <a:solidFill>
                  <a:schemeClr val="bg1"/>
                </a:solidFill>
              </a:rPr>
              <a:t> de </a:t>
            </a:r>
            <a:r>
              <a:rPr lang="en-AU" sz="3100" dirty="0" err="1">
                <a:solidFill>
                  <a:schemeClr val="bg1"/>
                </a:solidFill>
              </a:rPr>
              <a:t>contratos</a:t>
            </a:r>
            <a:r>
              <a:rPr lang="en-AU" sz="3100" dirty="0">
                <a:solidFill>
                  <a:schemeClr val="bg1"/>
                </a:solidFill>
              </a:rPr>
              <a:t> </a:t>
            </a:r>
            <a:r>
              <a:rPr lang="en-AU" sz="3100" dirty="0" err="1">
                <a:solidFill>
                  <a:schemeClr val="bg1"/>
                </a:solidFill>
              </a:rPr>
              <a:t>español</a:t>
            </a:r>
            <a:r>
              <a:rPr lang="en-AU" sz="3100" dirty="0">
                <a:solidFill>
                  <a:schemeClr val="bg1"/>
                </a:solidFill>
              </a:rPr>
              <a:t> de </a:t>
            </a:r>
            <a:r>
              <a:rPr lang="en-AU" sz="3100" dirty="0" err="1">
                <a:solidFill>
                  <a:schemeClr val="bg1"/>
                </a:solidFill>
              </a:rPr>
              <a:t>todo</a:t>
            </a:r>
            <a:r>
              <a:rPr lang="en-AU" sz="3100" dirty="0">
                <a:solidFill>
                  <a:schemeClr val="bg1"/>
                </a:solidFill>
              </a:rPr>
              <a:t> </a:t>
            </a:r>
            <a:r>
              <a:rPr lang="en-AU" sz="3100" dirty="0" err="1">
                <a:solidFill>
                  <a:schemeClr val="bg1"/>
                </a:solidFill>
              </a:rPr>
              <a:t>esto</a:t>
            </a:r>
            <a:endParaRPr lang="en-AU" sz="31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103ED-D6B4-70B2-52D1-A1C9EF97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861" y="2161506"/>
            <a:ext cx="11782268" cy="4478387"/>
          </a:xfrm>
        </p:spPr>
        <p:txBody>
          <a:bodyPr>
            <a:normAutofit/>
          </a:bodyPr>
          <a:lstStyle/>
          <a:p>
            <a:r>
              <a:rPr lang="es-ES" sz="2400" b="1" dirty="0"/>
              <a:t>Nulidad/anulabilidad de contratos: </a:t>
            </a:r>
            <a:r>
              <a:rPr lang="es-ES" sz="2400" dirty="0"/>
              <a:t>Art 1302, acción para contratos con menores / personas con discapacidad.</a:t>
            </a:r>
          </a:p>
          <a:p>
            <a:r>
              <a:rPr lang="es-ES" sz="2400" b="1" dirty="0"/>
              <a:t>Capítulo V</a:t>
            </a:r>
            <a:r>
              <a:rPr lang="es-ES" sz="2400" dirty="0"/>
              <a:t>: Rescisión de contratos – Art. 1291, 5º : “Son rescindibles cualesquiera otros en que especialmente lo determine la Ley”. </a:t>
            </a:r>
            <a:r>
              <a:rPr lang="en-AU" sz="2400" dirty="0"/>
              <a:t>De Castro: “</a:t>
            </a:r>
            <a:r>
              <a:rPr lang="en-AU" sz="2400" dirty="0" err="1"/>
              <a:t>Ineficacia</a:t>
            </a:r>
            <a:r>
              <a:rPr lang="en-AU" sz="2400" dirty="0"/>
              <a:t> de </a:t>
            </a:r>
            <a:r>
              <a:rPr lang="en-AU" sz="2400" dirty="0" err="1"/>
              <a:t>menor</a:t>
            </a:r>
            <a:r>
              <a:rPr lang="en-AU" sz="2400" dirty="0"/>
              <a:t> </a:t>
            </a:r>
            <a:r>
              <a:rPr lang="en-AU" sz="2400" dirty="0" err="1"/>
              <a:t>intensidad</a:t>
            </a:r>
            <a:r>
              <a:rPr lang="en-AU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826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42939-AEAB-D551-E28E-E3140BEF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4000" dirty="0">
                <a:solidFill>
                  <a:srgbClr val="FFFFFF"/>
                </a:solidFill>
              </a:rPr>
              <a:t>¿Nuevo </a:t>
            </a:r>
            <a:r>
              <a:rPr lang="en-AU" sz="4000" dirty="0" err="1">
                <a:solidFill>
                  <a:srgbClr val="FFFFFF"/>
                </a:solidFill>
              </a:rPr>
              <a:t>derecho</a:t>
            </a:r>
            <a:r>
              <a:rPr lang="en-AU" sz="4000" dirty="0">
                <a:solidFill>
                  <a:srgbClr val="FFFFFF"/>
                </a:solidFill>
              </a:rPr>
              <a:t> de </a:t>
            </a:r>
            <a:r>
              <a:rPr lang="en-AU" sz="4000" dirty="0" err="1">
                <a:solidFill>
                  <a:srgbClr val="FFFFFF"/>
                </a:solidFill>
              </a:rPr>
              <a:t>obligaciones</a:t>
            </a:r>
            <a:r>
              <a:rPr lang="en-AU" sz="4000" dirty="0">
                <a:solidFill>
                  <a:srgbClr val="FFFFFF"/>
                </a:solidFill>
              </a:rPr>
              <a:t> y </a:t>
            </a:r>
            <a:r>
              <a:rPr lang="en-AU" sz="4000" dirty="0" err="1">
                <a:solidFill>
                  <a:srgbClr val="FFFFFF"/>
                </a:solidFill>
              </a:rPr>
              <a:t>contratos</a:t>
            </a:r>
            <a:r>
              <a:rPr lang="en-AU" sz="40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ECC3A-1003-DBB0-B195-63F2E7067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s-ES" sz="2000" b="1" i="1" dirty="0"/>
              <a:t>Ineficacia y rescisión del negocio jurídico: la ventaja injusta, </a:t>
            </a:r>
            <a:r>
              <a:rPr lang="es-ES" sz="2000" b="1" dirty="0"/>
              <a:t>2019, María </a:t>
            </a:r>
            <a:r>
              <a:rPr lang="es-ES" sz="2000" b="1" dirty="0" err="1"/>
              <a:t>Linacero</a:t>
            </a:r>
            <a:r>
              <a:rPr lang="es-ES" sz="2000" b="1" dirty="0"/>
              <a:t> de la Fuente. Tirant lo Blanch </a:t>
            </a:r>
          </a:p>
          <a:p>
            <a:r>
              <a:rPr lang="es-ES" sz="2000" dirty="0"/>
              <a:t>Parte de la categoría clásica (y compleja) de la ineficacia del negocio jurídico, y, en particular, de la categoría de la rescisión.</a:t>
            </a:r>
          </a:p>
          <a:p>
            <a:r>
              <a:rPr lang="es-ES" sz="2000" dirty="0"/>
              <a:t>Propone una propuesta de regulación en nuestro ordenamiento jurídico de la figura de la ventaja injusta. </a:t>
            </a:r>
          </a:p>
          <a:p>
            <a:r>
              <a:rPr lang="es-ES" sz="2000" dirty="0"/>
              <a:t>Armonizable con tendencias en el Derecho Comparado (Alemania, Francia, Italia, Suiza, Argentina), del Derecho Contractual europeo y de algunos Derechos Civiles especiales, singularmente, Cataluña y Navarra.</a:t>
            </a:r>
          </a:p>
          <a:p>
            <a:pPr marL="0" indent="0">
              <a:buNone/>
            </a:pPr>
            <a:r>
              <a:rPr lang="es-ES" sz="2000" dirty="0"/>
              <a:t>“El concepto que se propone de la ventaja injusta: desequilibrio de prestaciones normativamente cuantificado unido al </a:t>
            </a:r>
            <a:r>
              <a:rPr lang="es-ES" sz="2000" b="1" dirty="0"/>
              <a:t>aprovechamiento de la necesidad del otro</a:t>
            </a:r>
            <a:r>
              <a:rPr lang="es-ES" sz="2000" dirty="0"/>
              <a:t>, pretende equilibrar la balanza combinando la seguridad jurídica y la justicia contractual, amén de beber del agua cristalina de la transparencia en la formación de un consentimiento libre”</a:t>
            </a:r>
          </a:p>
          <a:p>
            <a:pPr marL="0" indent="0">
              <a:buNone/>
            </a:pPr>
            <a:r>
              <a:rPr lang="es-ES" sz="2000" dirty="0"/>
              <a:t>Navarra: lesión enorme por </a:t>
            </a:r>
            <a:r>
              <a:rPr lang="es-ES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apremiante necesidad o inexperiencia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043886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7EDB9-CE2D-0C63-7645-862CE09C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959075"/>
          </a:xfrm>
        </p:spPr>
        <p:txBody>
          <a:bodyPr>
            <a:normAutofit/>
          </a:bodyPr>
          <a:lstStyle/>
          <a:p>
            <a:r>
              <a:rPr lang="es-ES" sz="4000" dirty="0">
                <a:solidFill>
                  <a:srgbClr val="FFFFFF"/>
                </a:solidFill>
              </a:rPr>
              <a:t>Derecho civil catalán</a:t>
            </a:r>
            <a:endParaRPr lang="en-AU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5A4EF-29DC-3440-236C-C5CBF91B4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s-ES" sz="2000" dirty="0"/>
              <a:t>Lex Secunda – deshacer por razón de equidad - deshacer la venta de un fundo por lesión enorme </a:t>
            </a:r>
          </a:p>
          <a:p>
            <a:pPr marL="0" indent="0">
              <a:buNone/>
            </a:pPr>
            <a:r>
              <a:rPr lang="es-ES" sz="2000" dirty="0"/>
              <a:t>Artículo 621-45. Ventaja injusta.</a:t>
            </a:r>
          </a:p>
          <a:p>
            <a:r>
              <a:rPr lang="es-ES" sz="2000" dirty="0"/>
              <a:t>1. El contrato de compraventa y los otros de carácter oneroso pueden rescindirse si, </a:t>
            </a:r>
            <a:r>
              <a:rPr lang="es-ES" sz="2000" b="1" i="1" dirty="0"/>
              <a:t>en el momento de la conclusión del contrato</a:t>
            </a:r>
            <a:r>
              <a:rPr lang="es-ES" sz="2000" dirty="0"/>
              <a:t>, una de las partes </a:t>
            </a:r>
            <a:r>
              <a:rPr lang="es-ES" sz="2000" i="1" dirty="0"/>
              <a:t>dependía</a:t>
            </a:r>
            <a:r>
              <a:rPr lang="es-ES" sz="2000" dirty="0"/>
              <a:t> de la otra o mantenía con ella una relación especial de </a:t>
            </a:r>
            <a:r>
              <a:rPr lang="es-ES" sz="2000" i="1" dirty="0"/>
              <a:t>confianza</a:t>
            </a:r>
            <a:r>
              <a:rPr lang="es-ES" sz="2000" dirty="0"/>
              <a:t>, </a:t>
            </a:r>
            <a:r>
              <a:rPr lang="es-ES" sz="2000" b="1" i="1" dirty="0"/>
              <a:t>estaba en una situación de vulnerabilidad económica o de necesidad imperiosa</a:t>
            </a:r>
            <a:r>
              <a:rPr lang="es-ES" sz="2000" dirty="0"/>
              <a:t>, era </a:t>
            </a:r>
            <a:r>
              <a:rPr lang="es-ES" sz="2000" i="1" dirty="0"/>
              <a:t>incapaz de prever las consecuencias </a:t>
            </a:r>
            <a:r>
              <a:rPr lang="es-ES" sz="2000" dirty="0"/>
              <a:t>de sus actos, </a:t>
            </a:r>
            <a:r>
              <a:rPr lang="es-ES" sz="2000" i="1" dirty="0"/>
              <a:t>manifiestamente ignorante</a:t>
            </a:r>
            <a:r>
              <a:rPr lang="es-ES" sz="2000" dirty="0"/>
              <a:t> o </a:t>
            </a:r>
            <a:r>
              <a:rPr lang="es-ES" sz="2000" i="1" dirty="0"/>
              <a:t>manifiestamente carente de experiencia</a:t>
            </a:r>
            <a:r>
              <a:rPr lang="es-ES" sz="2000" dirty="0"/>
              <a:t>, y la otra parte </a:t>
            </a:r>
          </a:p>
          <a:p>
            <a:pPr lvl="1"/>
            <a:r>
              <a:rPr lang="es-ES" sz="2000" b="1" dirty="0"/>
              <a:t>conocía o debía conocer esta situación, </a:t>
            </a:r>
          </a:p>
          <a:p>
            <a:pPr lvl="1"/>
            <a:r>
              <a:rPr lang="es-ES" sz="2000" b="1" dirty="0"/>
              <a:t>se aprovechó de ello y </a:t>
            </a:r>
          </a:p>
          <a:p>
            <a:pPr lvl="1"/>
            <a:r>
              <a:rPr lang="es-ES" sz="2000" b="1" dirty="0"/>
              <a:t>obtuvo un beneficio excesivo o una ventaja manifiestamente injusta</a:t>
            </a:r>
            <a:r>
              <a:rPr lang="es-E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40330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FB517-490B-F827-B505-43118CF18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solidFill>
                  <a:srgbClr val="FFFFFF"/>
                </a:solidFill>
              </a:rPr>
              <a:t>Artículo 621-45 – 2 – Otro tipo de aproximación al problema</a:t>
            </a:r>
            <a:endParaRPr lang="en-AU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944EC-9D64-4871-604A-7BD312B74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s-ES" dirty="0"/>
              <a:t> En la </a:t>
            </a:r>
            <a:r>
              <a:rPr lang="es-ES" b="1" i="1" dirty="0"/>
              <a:t>compraventa de consumo</a:t>
            </a:r>
            <a:r>
              <a:rPr lang="es-ES" dirty="0"/>
              <a:t>, el contrato puede rescindirse, además de por los motivos a que se refiere el apartado 1, si </a:t>
            </a:r>
            <a:r>
              <a:rPr lang="es-ES" b="1" dirty="0"/>
              <a:t>ocasiona</a:t>
            </a:r>
            <a:r>
              <a:rPr lang="es-ES" dirty="0"/>
              <a:t> en los </a:t>
            </a:r>
            <a:r>
              <a:rPr lang="es-ES" b="1" dirty="0"/>
              <a:t>derechos y obligaciones </a:t>
            </a:r>
            <a:r>
              <a:rPr lang="es-ES" dirty="0"/>
              <a:t>de las partes un </a:t>
            </a:r>
            <a:r>
              <a:rPr lang="es-ES" b="1" dirty="0"/>
              <a:t>grave desequilibrio</a:t>
            </a:r>
            <a:r>
              <a:rPr lang="es-ES" dirty="0"/>
              <a:t> en </a:t>
            </a:r>
            <a:r>
              <a:rPr lang="es-ES" b="1" dirty="0"/>
              <a:t>perjuicio del consumidor</a:t>
            </a:r>
            <a:r>
              <a:rPr lang="es-ES" dirty="0"/>
              <a:t>, </a:t>
            </a:r>
            <a:r>
              <a:rPr lang="es-ES" b="1" dirty="0"/>
              <a:t>contrario a las exigencias de la buena fe</a:t>
            </a:r>
            <a:r>
              <a:rPr lang="es-ES" dirty="0"/>
              <a:t> y la </a:t>
            </a:r>
            <a:r>
              <a:rPr lang="es-ES" b="1" dirty="0"/>
              <a:t>honradez de tratos</a:t>
            </a:r>
            <a:r>
              <a:rPr lang="es-ES" dirty="0"/>
              <a:t>.</a:t>
            </a:r>
          </a:p>
          <a:p>
            <a:pPr marL="0" indent="0"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90837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ares de piedra">
            <a:extLst>
              <a:ext uri="{FF2B5EF4-FFF2-40B4-BE49-F238E27FC236}">
                <a16:creationId xmlns:a16="http://schemas.microsoft.com/office/drawing/2014/main" id="{C15068A4-27EF-F8D8-44FB-A4D0756605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524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1B38E-95EF-6F54-23EA-ABE270A46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404924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Vulnerabilidad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¿Derecho privado? ¿derecho de </a:t>
            </a:r>
            <a:r>
              <a:rPr lang="en-US" dirty="0" err="1">
                <a:solidFill>
                  <a:schemeClr val="bg1"/>
                </a:solidFill>
              </a:rPr>
              <a:t>consumo</a:t>
            </a:r>
            <a:r>
              <a:rPr lang="en-US" dirty="0">
                <a:solidFill>
                  <a:schemeClr val="bg1"/>
                </a:solidFill>
              </a:rPr>
              <a:t>? ¿</a:t>
            </a:r>
            <a:r>
              <a:rPr lang="en-US" dirty="0" err="1">
                <a:solidFill>
                  <a:schemeClr val="bg1"/>
                </a:solidFill>
              </a:rPr>
              <a:t>administrativo</a:t>
            </a:r>
            <a:r>
              <a:rPr lang="en-US" dirty="0">
                <a:solidFill>
                  <a:schemeClr val="bg1"/>
                </a:solidFill>
              </a:rPr>
              <a:t>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8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C7C3B-7814-231F-A4B3-040767FC8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Sistemas de IA que “buscan” su público objetivo – por ejemplo para maximizar ventas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4EFAF-88DB-6462-3AB1-C36240B92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797" y="73978"/>
            <a:ext cx="4615836" cy="67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4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FB609-1147-0421-5AD9-6A4DD5B4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s-ES" sz="3400" b="1" dirty="0">
                <a:solidFill>
                  <a:srgbClr val="FFFFFF"/>
                </a:solidFill>
              </a:rPr>
              <a:t>Ley de 23 de julio de 1908 sobre nulidad de los contratos de préstamos usurarios – Otro modelo</a:t>
            </a:r>
            <a:endParaRPr lang="en-AU" sz="34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86A6A-C347-F645-4229-7425985D1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9" y="2085474"/>
            <a:ext cx="10764253" cy="4477987"/>
          </a:xfrm>
        </p:spPr>
        <p:txBody>
          <a:bodyPr anchor="ctr">
            <a:normAutofit fontScale="55000" lnSpcReduction="20000"/>
          </a:bodyPr>
          <a:lstStyle/>
          <a:p>
            <a:pPr lvl="1"/>
            <a:r>
              <a:rPr lang="es-ES" sz="5100" dirty="0"/>
              <a:t>Art. 1 “Será nulo todo contrato de préstamo </a:t>
            </a:r>
            <a:r>
              <a:rPr lang="es-ES" sz="3600" dirty="0"/>
              <a:t>en que se estipule un interés notablemente superior al normal del dinero y manifiestamente desproporcionado con las circunstancias del caso o en condiciones tales que resulte aquél </a:t>
            </a:r>
            <a:r>
              <a:rPr lang="es-ES" sz="5100" b="1" dirty="0"/>
              <a:t>leonino</a:t>
            </a:r>
            <a:r>
              <a:rPr lang="es-ES" sz="5100" dirty="0"/>
              <a:t>, habiendo </a:t>
            </a:r>
            <a:r>
              <a:rPr lang="es-ES" sz="5100" b="1" dirty="0"/>
              <a:t>motivos para estimar </a:t>
            </a:r>
            <a:r>
              <a:rPr lang="es-ES" sz="5100" dirty="0"/>
              <a:t>que ha sido aceptado por el prestatario a causa de su situación angustiosa, de su inexperiencia o de lo limitado de sus facultades mentales”. – </a:t>
            </a:r>
            <a:r>
              <a:rPr lang="es-ES" sz="5100" b="1" dirty="0"/>
              <a:t>Condición objetiva</a:t>
            </a:r>
          </a:p>
          <a:p>
            <a:pPr marL="457200" lvl="1" indent="0">
              <a:buNone/>
            </a:pPr>
            <a:endParaRPr lang="es-ES" sz="5100" b="1" dirty="0"/>
          </a:p>
          <a:p>
            <a:pPr lvl="1"/>
            <a:r>
              <a:rPr lang="es-ES" sz="5100" dirty="0"/>
              <a:t>Art. 5 “A todo prestamista a quien, conforme a los preceptos de esta ley, se anulen tres o más contratos de préstamos hechos con posterioridad a la promulgación de la misma, se le impondrá como </a:t>
            </a:r>
            <a:r>
              <a:rPr lang="es-ES" sz="5100" b="1" dirty="0"/>
              <a:t>corrección disciplinaria </a:t>
            </a:r>
            <a:r>
              <a:rPr lang="es-ES" sz="5100" dirty="0"/>
              <a:t>una multa de 500 a 5.000 pesetas, según la gravedad del abuso y el grado de reincidencia del prestamista”.</a:t>
            </a:r>
            <a:endParaRPr lang="es-ES" sz="5100" b="1" dirty="0"/>
          </a:p>
          <a:p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96101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99F411-7E5D-886A-892B-944C27D5A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AU" sz="2800">
                <a:solidFill>
                  <a:srgbClr val="FFFFFF"/>
                </a:solidFill>
              </a:rPr>
              <a:t>Uso de sistemas de IA que explotan alguna vulnerabilidad en masa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AC37805-4862-2F38-89D6-9B8E098E42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4919180"/>
              </p:ext>
            </p:extLst>
          </p:nvPr>
        </p:nvGraphicFramePr>
        <p:xfrm>
          <a:off x="240632" y="1575459"/>
          <a:ext cx="11710736" cy="5098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0378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0ECDA2-5020-E38D-48F2-398E33F83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AU" sz="5200">
                <a:solidFill>
                  <a:schemeClr val="tx2"/>
                </a:solidFill>
              </a:rPr>
              <a:t>Gracias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3F911-8173-A2BD-9B2A-096C5A42C9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AU" dirty="0" err="1">
                <a:solidFill>
                  <a:schemeClr val="tx2"/>
                </a:solidFill>
              </a:rPr>
              <a:t>Contacto</a:t>
            </a:r>
            <a:r>
              <a:rPr lang="en-AU" dirty="0">
                <a:solidFill>
                  <a:schemeClr val="tx2"/>
                </a:solidFill>
              </a:rPr>
              <a:t>: jbel6800@sydney.edu</a:t>
            </a:r>
          </a:p>
        </p:txBody>
      </p:sp>
    </p:spTree>
    <p:extLst>
      <p:ext uri="{BB962C8B-B14F-4D97-AF65-F5344CB8AC3E}">
        <p14:creationId xmlns:p14="http://schemas.microsoft.com/office/powerpoint/2010/main" val="223692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27282-6EEB-D860-F26B-B9B5A882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669" y="2245810"/>
            <a:ext cx="3592656" cy="21304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/>
              <a:t>A modo de </a:t>
            </a:r>
            <a:r>
              <a:rPr lang="en-US" sz="5400" dirty="0" err="1"/>
              <a:t>introducción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A7867B41-7F39-DC6B-BB20-F93C6F1C4C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2" r="3" b="5793"/>
          <a:stretch/>
        </p:blipFill>
        <p:spPr>
          <a:xfrm>
            <a:off x="7601234" y="2399087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2" name="Imagen 12" descr="Una persona con un traje de color negro&#10;&#10;Descripción generada automáticamente">
            <a:extLst>
              <a:ext uri="{FF2B5EF4-FFF2-40B4-BE49-F238E27FC236}">
                <a16:creationId xmlns:a16="http://schemas.microsoft.com/office/drawing/2014/main" id="{F22254BA-9DB5-B8AA-ACAE-164D4BE6A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2855" b="3"/>
          <a:stretch/>
        </p:blipFill>
        <p:spPr>
          <a:xfrm>
            <a:off x="20" y="2279768"/>
            <a:ext cx="3484262" cy="2244420"/>
          </a:xfrm>
          <a:prstGeom prst="rect">
            <a:avLst/>
          </a:prstGeom>
        </p:spPr>
      </p:pic>
      <p:pic>
        <p:nvPicPr>
          <p:cNvPr id="13" name="Picture 12" descr="A logo for a law school&#10;&#10;Description automatically generated">
            <a:extLst>
              <a:ext uri="{FF2B5EF4-FFF2-40B4-BE49-F238E27FC236}">
                <a16:creationId xmlns:a16="http://schemas.microsoft.com/office/drawing/2014/main" id="{24042912-FDE3-3641-B8E9-82C4BC485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4" r="-2" b="26800"/>
          <a:stretch/>
        </p:blipFill>
        <p:spPr>
          <a:xfrm>
            <a:off x="7716860" y="4683320"/>
            <a:ext cx="4475140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B86B74-47E5-C1A6-0F35-B2CA09273D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451" r="-2" b="15027"/>
          <a:stretch/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57F55-806D-B61E-25A9-ED052A990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076354" cy="212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5689B-8A7B-0C34-492A-BF9C786D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54" y="218563"/>
            <a:ext cx="10515600" cy="866229"/>
          </a:xfrm>
        </p:spPr>
        <p:txBody>
          <a:bodyPr>
            <a:normAutofit/>
          </a:bodyPr>
          <a:lstStyle/>
          <a:p>
            <a:r>
              <a:rPr lang="en-AU" sz="4000" dirty="0"/>
              <a:t>El </a:t>
            </a:r>
            <a:r>
              <a:rPr lang="en-AU" sz="4000" dirty="0" err="1"/>
              <a:t>problema</a:t>
            </a:r>
            <a:r>
              <a:rPr lang="en-AU" sz="4000" dirty="0"/>
              <a:t>: </a:t>
            </a:r>
            <a:r>
              <a:rPr lang="en-AU" sz="4000" dirty="0" err="1"/>
              <a:t>Exposición</a:t>
            </a:r>
            <a:r>
              <a:rPr lang="en-AU" sz="4000" dirty="0"/>
              <a:t> de </a:t>
            </a:r>
            <a:r>
              <a:rPr lang="en-AU" sz="4000" dirty="0" err="1"/>
              <a:t>motivos</a:t>
            </a:r>
            <a:r>
              <a:rPr lang="en-AU" sz="4000" dirty="0"/>
              <a:t> – </a:t>
            </a:r>
            <a:r>
              <a:rPr lang="en-AU" sz="4000" dirty="0" err="1"/>
              <a:t>apdo</a:t>
            </a:r>
            <a:r>
              <a:rPr lang="en-AU" sz="4000" dirty="0"/>
              <a:t>. 29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1478AB8-E10F-D5DC-C58B-2C60CD9554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561379"/>
              </p:ext>
            </p:extLst>
          </p:nvPr>
        </p:nvGraphicFramePr>
        <p:xfrm>
          <a:off x="634182" y="1084792"/>
          <a:ext cx="11094372" cy="577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673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C398-0B52-EC2B-9A8C-90017E109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4648822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AU" sz="3400" dirty="0">
                <a:solidFill>
                  <a:srgbClr val="FFFFFF"/>
                </a:solidFill>
              </a:rPr>
              <a:t>“De </a:t>
            </a:r>
            <a:r>
              <a:rPr lang="en-AU" sz="3400" dirty="0" err="1">
                <a:solidFill>
                  <a:srgbClr val="FFFFFF"/>
                </a:solidFill>
              </a:rPr>
              <a:t>otras</a:t>
            </a:r>
            <a:r>
              <a:rPr lang="en-AU" sz="3400" dirty="0">
                <a:solidFill>
                  <a:srgbClr val="FFFFFF"/>
                </a:solidFill>
              </a:rPr>
              <a:t> </a:t>
            </a:r>
            <a:r>
              <a:rPr lang="en-AU" sz="3400" dirty="0" err="1">
                <a:solidFill>
                  <a:srgbClr val="FFFFFF"/>
                </a:solidFill>
              </a:rPr>
              <a:t>maneras</a:t>
            </a:r>
            <a:r>
              <a:rPr lang="en-AU" sz="3400" dirty="0">
                <a:solidFill>
                  <a:srgbClr val="FFFFFF"/>
                </a:solidFill>
              </a:rPr>
              <a:t>”: </a:t>
            </a:r>
            <a:r>
              <a:rPr lang="en-AU" sz="3400" dirty="0" err="1">
                <a:solidFill>
                  <a:srgbClr val="FFFFFF"/>
                </a:solidFill>
              </a:rPr>
              <a:t>Prohibición</a:t>
            </a:r>
            <a:r>
              <a:rPr lang="en-AU" sz="3400" dirty="0">
                <a:solidFill>
                  <a:srgbClr val="FFFFFF"/>
                </a:solidFill>
              </a:rPr>
              <a:t> de </a:t>
            </a:r>
            <a:r>
              <a:rPr lang="en-AU" sz="3400" dirty="0" err="1">
                <a:solidFill>
                  <a:srgbClr val="FFFFFF"/>
                </a:solidFill>
              </a:rPr>
              <a:t>despliegue</a:t>
            </a:r>
            <a:r>
              <a:rPr lang="en-AU" sz="3400" dirty="0">
                <a:solidFill>
                  <a:srgbClr val="FFFFFF"/>
                </a:solidFill>
              </a:rPr>
              <a:t> o </a:t>
            </a:r>
            <a:r>
              <a:rPr lang="en-AU" sz="3400" dirty="0" err="1">
                <a:solidFill>
                  <a:srgbClr val="FFFFFF"/>
                </a:solidFill>
              </a:rPr>
              <a:t>comercialización</a:t>
            </a:r>
            <a:r>
              <a:rPr lang="en-AU" sz="3400" dirty="0">
                <a:solidFill>
                  <a:srgbClr val="FFFFFF"/>
                </a:solidFill>
              </a:rPr>
              <a:t> de </a:t>
            </a:r>
            <a:r>
              <a:rPr lang="en-AU" sz="3400" dirty="0" err="1">
                <a:solidFill>
                  <a:srgbClr val="FFFFFF"/>
                </a:solidFill>
              </a:rPr>
              <a:t>sistemas</a:t>
            </a:r>
            <a:r>
              <a:rPr lang="en-AU" sz="3400" dirty="0">
                <a:solidFill>
                  <a:srgbClr val="FFFFFF"/>
                </a:solidFill>
              </a:rPr>
              <a:t>  que </a:t>
            </a:r>
            <a:r>
              <a:rPr lang="en-AU" sz="3400" dirty="0" err="1">
                <a:solidFill>
                  <a:srgbClr val="FFFFFF"/>
                </a:solidFill>
              </a:rPr>
              <a:t>exploten</a:t>
            </a:r>
            <a:r>
              <a:rPr lang="en-AU" sz="3400" dirty="0">
                <a:solidFill>
                  <a:srgbClr val="FFFFFF"/>
                </a:solidFill>
              </a:rPr>
              <a:t> </a:t>
            </a:r>
            <a:r>
              <a:rPr lang="en-AU" sz="3400" dirty="0" err="1">
                <a:solidFill>
                  <a:srgbClr val="FFFFFF"/>
                </a:solidFill>
              </a:rPr>
              <a:t>ciertas</a:t>
            </a:r>
            <a:r>
              <a:rPr lang="en-AU" sz="3400" dirty="0">
                <a:solidFill>
                  <a:srgbClr val="FFFFFF"/>
                </a:solidFill>
              </a:rPr>
              <a:t> </a:t>
            </a:r>
            <a:r>
              <a:rPr lang="en-AU" sz="3400" dirty="0" err="1">
                <a:solidFill>
                  <a:srgbClr val="FFFFFF"/>
                </a:solidFill>
              </a:rPr>
              <a:t>vulnerabilidades</a:t>
            </a:r>
            <a:r>
              <a:rPr lang="en-AU" sz="3400" dirty="0">
                <a:solidFill>
                  <a:srgbClr val="FFFFFF"/>
                </a:solidFill>
              </a:rPr>
              <a:t> vs “</a:t>
            </a:r>
            <a:r>
              <a:rPr lang="en-AU" sz="3400" dirty="0" err="1">
                <a:solidFill>
                  <a:srgbClr val="FFFFFF"/>
                </a:solidFill>
              </a:rPr>
              <a:t>explotación</a:t>
            </a:r>
            <a:r>
              <a:rPr lang="en-AU" sz="3400" dirty="0">
                <a:solidFill>
                  <a:srgbClr val="FFFFFF"/>
                </a:solidFill>
              </a:rPr>
              <a:t>” </a:t>
            </a:r>
            <a:r>
              <a:rPr lang="en-AU" sz="3400" dirty="0" err="1">
                <a:solidFill>
                  <a:srgbClr val="FFFFFF"/>
                </a:solidFill>
              </a:rPr>
              <a:t>usuario</a:t>
            </a:r>
            <a:r>
              <a:rPr lang="en-AU" sz="3400" dirty="0">
                <a:solidFill>
                  <a:srgbClr val="FFFFFF"/>
                </a:solidFill>
              </a:rPr>
              <a:t> “</a:t>
            </a:r>
            <a:r>
              <a:rPr lang="en-AU" sz="3400" dirty="0" err="1">
                <a:solidFill>
                  <a:srgbClr val="FFFFFF"/>
                </a:solidFill>
              </a:rPr>
              <a:t>común</a:t>
            </a:r>
            <a:r>
              <a:rPr lang="en-AU" sz="3400" dirty="0">
                <a:solidFill>
                  <a:srgbClr val="FFFFFF"/>
                </a:solidFill>
              </a:rPr>
              <a:t>” (</a:t>
            </a:r>
            <a:r>
              <a:rPr lang="en-AU" sz="3400" dirty="0" err="1">
                <a:solidFill>
                  <a:srgbClr val="FFFFFF"/>
                </a:solidFill>
              </a:rPr>
              <a:t>técnicas</a:t>
            </a:r>
            <a:r>
              <a:rPr lang="en-AU" sz="3400" dirty="0">
                <a:solidFill>
                  <a:srgbClr val="FFFFFF"/>
                </a:solidFill>
              </a:rPr>
              <a:t> </a:t>
            </a:r>
            <a:r>
              <a:rPr lang="en-AU" sz="3400" dirty="0" err="1">
                <a:solidFill>
                  <a:srgbClr val="FFFFFF"/>
                </a:solidFill>
              </a:rPr>
              <a:t>subliminales</a:t>
            </a:r>
            <a:r>
              <a:rPr lang="en-AU" sz="3400" dirty="0">
                <a:solidFill>
                  <a:srgbClr val="FFFFFF"/>
                </a:solidFill>
              </a:rPr>
              <a:t> / </a:t>
            </a:r>
            <a:r>
              <a:rPr lang="en-AU" sz="3400" dirty="0" err="1">
                <a:solidFill>
                  <a:srgbClr val="FFFFFF"/>
                </a:solidFill>
              </a:rPr>
              <a:t>manipulativas</a:t>
            </a:r>
            <a:r>
              <a:rPr lang="en-AU" sz="3400" dirty="0">
                <a:solidFill>
                  <a:srgbClr val="FFFFFF"/>
                </a:solidFill>
              </a:rPr>
              <a:t> / </a:t>
            </a:r>
            <a:r>
              <a:rPr lang="en-AU" sz="3400" dirty="0" err="1">
                <a:solidFill>
                  <a:srgbClr val="FFFFFF"/>
                </a:solidFill>
              </a:rPr>
              <a:t>decepción</a:t>
            </a:r>
            <a:r>
              <a:rPr lang="en-AU" sz="3400" dirty="0">
                <a:solidFill>
                  <a:srgbClr val="FFFFFF"/>
                </a:solidFill>
              </a:rPr>
              <a:t>, 5.1.a)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F50CE-5619-F419-53FE-CCB4BC8F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374" y="176981"/>
            <a:ext cx="6238568" cy="6371303"/>
          </a:xfrm>
        </p:spPr>
        <p:txBody>
          <a:bodyPr anchor="ctr">
            <a:normAutofit/>
          </a:bodyPr>
          <a:lstStyle/>
          <a:p>
            <a:r>
              <a:rPr lang="es-ES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5.1.b. la introducción en el mercado, la puesta en servicio o la utilización de un sistema de IA que explote alguna de las </a:t>
            </a:r>
            <a:r>
              <a:rPr lang="es-E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vulnerabilidades</a:t>
            </a:r>
            <a:r>
              <a:rPr lang="es-ES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una persona física o un determinado colectivo de personas derivadas de su edad o discapacidad, o de una </a:t>
            </a:r>
            <a:r>
              <a:rPr lang="es-E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situación social o económica específica</a:t>
            </a:r>
            <a:r>
              <a:rPr lang="es-ES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la </a:t>
            </a:r>
            <a:r>
              <a:rPr lang="es-E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finalidad o el efecto </a:t>
            </a:r>
            <a:r>
              <a:rPr lang="es-ES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alterar de manera sustancial el comportamiento de dicha persona o de una persona que pertenezca a dicho colectivo de un modo que provoque, o sea </a:t>
            </a:r>
            <a:r>
              <a:rPr lang="es-E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razonablemente probable </a:t>
            </a:r>
            <a:r>
              <a:rPr lang="es-ES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 provoque, </a:t>
            </a:r>
            <a:r>
              <a:rPr lang="es-ES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perjuicios considerables</a:t>
            </a:r>
            <a:r>
              <a:rPr lang="es-ES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 esa persona o a otra;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2526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F55ADD-D1DB-A16C-057E-63CF8FEE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361" y="27319"/>
            <a:ext cx="2619559" cy="920970"/>
          </a:xfrm>
        </p:spPr>
        <p:txBody>
          <a:bodyPr anchor="ctr">
            <a:normAutofit/>
          </a:bodyPr>
          <a:lstStyle/>
          <a:p>
            <a:r>
              <a:rPr lang="en-AU" sz="4000" dirty="0" err="1">
                <a:solidFill>
                  <a:srgbClr val="FFFFFF"/>
                </a:solidFill>
              </a:rPr>
              <a:t>Elementos</a:t>
            </a:r>
            <a:endParaRPr lang="en-AU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4A1016-9D19-3364-64CE-72123CEB3E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488798"/>
              </p:ext>
            </p:extLst>
          </p:nvPr>
        </p:nvGraphicFramePr>
        <p:xfrm>
          <a:off x="11970" y="734518"/>
          <a:ext cx="12168060" cy="6123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236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AA2B9-37A9-9C27-E584-B5F3EA44F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4000">
                <a:solidFill>
                  <a:srgbClr val="FFFFFF"/>
                </a:solidFill>
              </a:rPr>
              <a:t>Otras referencias – Art.</a:t>
            </a:r>
            <a:r>
              <a:rPr lang="es-ES" sz="4000">
                <a:solidFill>
                  <a:srgbClr val="FFFFFF"/>
                </a:solidFill>
              </a:rPr>
              <a:t>7.2(f+h) –Actualización sistemas alto riesgo</a:t>
            </a:r>
            <a:endParaRPr lang="en-AU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5C428-9B47-223F-596C-7ABA86C42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19" y="10141"/>
            <a:ext cx="6080502" cy="6847855"/>
          </a:xfrm>
        </p:spPr>
        <p:txBody>
          <a:bodyPr anchor="ctr">
            <a:normAutofit/>
          </a:bodyPr>
          <a:lstStyle/>
          <a:p>
            <a:r>
              <a:rPr lang="es-ES" sz="2400" dirty="0"/>
              <a:t>Sistemas que hayan causado perjuicios o repercusiones negativas, en particular en lo que respecta a su intensidad y su capacidad para afectar a varias personas o afectar de manera desproporcionada a un determinado colectivo de personas;</a:t>
            </a:r>
          </a:p>
          <a:p>
            <a:r>
              <a:rPr lang="es-ES" sz="2400" dirty="0"/>
              <a:t>La Comisión tendrá en cuenta la medida en que:</a:t>
            </a:r>
          </a:p>
          <a:p>
            <a:pPr lvl="1"/>
            <a:r>
              <a:rPr lang="es-ES" dirty="0"/>
              <a:t>exista un desequilibrio de poder o </a:t>
            </a:r>
          </a:p>
          <a:p>
            <a:pPr lvl="1"/>
            <a:r>
              <a:rPr lang="es-ES" dirty="0"/>
              <a:t>las </a:t>
            </a:r>
            <a:r>
              <a:rPr lang="es-ES" b="1" dirty="0"/>
              <a:t>personas que podrían sufrir dicho perjuicio o dichas repercusiones negativas se encuentren en una posición de vulnerabilidad respecto del responsable del despliegue </a:t>
            </a:r>
            <a:r>
              <a:rPr lang="es-ES" dirty="0"/>
              <a:t>de un sistema de IA, </a:t>
            </a:r>
          </a:p>
          <a:p>
            <a:pPr lvl="2"/>
            <a:r>
              <a:rPr lang="es-ES" sz="2400" dirty="0"/>
              <a:t>en particular debido a su situación, autoridad, conocimientos, circunstancias económicas o sociales, o edad;</a:t>
            </a:r>
          </a:p>
        </p:txBody>
      </p:sp>
    </p:spTree>
    <p:extLst>
      <p:ext uri="{BB962C8B-B14F-4D97-AF65-F5344CB8AC3E}">
        <p14:creationId xmlns:p14="http://schemas.microsoft.com/office/powerpoint/2010/main" val="378431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11A1E-E3CF-0F4D-3F8C-1A27FE77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4000">
                <a:solidFill>
                  <a:srgbClr val="FFFFFF"/>
                </a:solidFill>
              </a:rPr>
              <a:t>Vulnerabilidad del art. 5 vs vulnerabilidad art.7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F13A4-7CD1-99FD-2EA1-7BA00D244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6619" y="224852"/>
            <a:ext cx="5837587" cy="6385810"/>
          </a:xfrm>
        </p:spPr>
        <p:txBody>
          <a:bodyPr anchor="ctr">
            <a:normAutofit/>
          </a:bodyPr>
          <a:lstStyle/>
          <a:p>
            <a:r>
              <a:rPr lang="es-ES" dirty="0"/>
              <a:t>Las prácticas abusivas son mucho más amplias en el artículo 7(2)(f) que en el artículo 5(1)(b), donde no hay ninguna referencia específica al desequilibrio de poder, autoridad o asimetría de conocimientos. </a:t>
            </a:r>
          </a:p>
          <a:p>
            <a:r>
              <a:rPr lang="es-ES" dirty="0"/>
              <a:t>Posiblemente dos vulnerabilidades diferentes: el artículo 5 prohíbe estrictamente las prácticas de IA, mientras que el artículo 7 da instrucciones al regulador. </a:t>
            </a:r>
            <a:endParaRPr lang="en-AU" dirty="0"/>
          </a:p>
          <a:p>
            <a:r>
              <a:rPr lang="en-AU" dirty="0" err="1"/>
              <a:t>Problema</a:t>
            </a:r>
            <a:r>
              <a:rPr lang="en-AU" dirty="0"/>
              <a:t>: </a:t>
            </a:r>
            <a:r>
              <a:rPr lang="en-AU" dirty="0" err="1"/>
              <a:t>Cuál</a:t>
            </a:r>
            <a:r>
              <a:rPr lang="en-AU" dirty="0"/>
              <a:t> es la </a:t>
            </a:r>
            <a:r>
              <a:rPr lang="en-AU" dirty="0" err="1"/>
              <a:t>vulnerabilidad</a:t>
            </a:r>
            <a:r>
              <a:rPr lang="en-AU" dirty="0"/>
              <a:t> del art. 5?</a:t>
            </a:r>
          </a:p>
        </p:txBody>
      </p:sp>
    </p:spTree>
    <p:extLst>
      <p:ext uri="{BB962C8B-B14F-4D97-AF65-F5344CB8AC3E}">
        <p14:creationId xmlns:p14="http://schemas.microsoft.com/office/powerpoint/2010/main" val="2820434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7AE6B-A135-821D-06D1-CCF536F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4224988"/>
          </a:xfrm>
        </p:spPr>
        <p:txBody>
          <a:bodyPr anchor="b">
            <a:normAutofit fontScale="90000"/>
          </a:bodyPr>
          <a:lstStyle/>
          <a:p>
            <a:pPr algn="r"/>
            <a:r>
              <a:rPr lang="en-AU" sz="4000" dirty="0" err="1">
                <a:solidFill>
                  <a:srgbClr val="FFFFFF"/>
                </a:solidFill>
              </a:rPr>
              <a:t>Conexión</a:t>
            </a:r>
            <a:r>
              <a:rPr lang="en-AU" sz="4000" dirty="0">
                <a:solidFill>
                  <a:srgbClr val="FFFFFF"/>
                </a:solidFill>
              </a:rPr>
              <a:t> art. 5 con </a:t>
            </a:r>
            <a:r>
              <a:rPr lang="en-AU" sz="4000" dirty="0" err="1">
                <a:solidFill>
                  <a:srgbClr val="FFFFFF"/>
                </a:solidFill>
              </a:rPr>
              <a:t>el</a:t>
            </a:r>
            <a:r>
              <a:rPr lang="en-AU" sz="4000" dirty="0">
                <a:solidFill>
                  <a:srgbClr val="FFFFFF"/>
                </a:solidFill>
              </a:rPr>
              <a:t> </a:t>
            </a:r>
            <a:r>
              <a:rPr lang="en-AU" sz="4000" dirty="0" err="1">
                <a:solidFill>
                  <a:srgbClr val="FFFFFF"/>
                </a:solidFill>
              </a:rPr>
              <a:t>derecho</a:t>
            </a:r>
            <a:r>
              <a:rPr lang="en-AU" sz="4000" dirty="0">
                <a:solidFill>
                  <a:srgbClr val="FFFFFF"/>
                </a:solidFill>
              </a:rPr>
              <a:t> privado / de </a:t>
            </a:r>
            <a:r>
              <a:rPr lang="en-AU" sz="4000" dirty="0" err="1">
                <a:solidFill>
                  <a:srgbClr val="FFFFFF"/>
                </a:solidFill>
              </a:rPr>
              <a:t>consumo</a:t>
            </a:r>
            <a:br>
              <a:rPr lang="en-AU" sz="4000" dirty="0">
                <a:solidFill>
                  <a:srgbClr val="FFFFFF"/>
                </a:solidFill>
              </a:rPr>
            </a:br>
            <a:r>
              <a:rPr lang="en-AU" sz="4000" dirty="0">
                <a:solidFill>
                  <a:srgbClr val="FFFFFF"/>
                </a:solidFill>
              </a:rPr>
              <a:t> </a:t>
            </a:r>
            <a:br>
              <a:rPr lang="en-AU" sz="4000" dirty="0">
                <a:solidFill>
                  <a:srgbClr val="FFFFFF"/>
                </a:solidFill>
              </a:rPr>
            </a:br>
            <a:r>
              <a:rPr lang="en-AU" sz="4000" dirty="0" err="1">
                <a:solidFill>
                  <a:srgbClr val="FFFFFF"/>
                </a:solidFill>
              </a:rPr>
              <a:t>Explícitado</a:t>
            </a:r>
            <a:r>
              <a:rPr lang="en-AU" sz="4000" dirty="0">
                <a:solidFill>
                  <a:srgbClr val="FFFFFF"/>
                </a:solidFill>
              </a:rPr>
              <a:t> </a:t>
            </a:r>
            <a:r>
              <a:rPr lang="en-AU" sz="4000" dirty="0" err="1">
                <a:solidFill>
                  <a:srgbClr val="FFFFFF"/>
                </a:solidFill>
              </a:rPr>
              <a:t>en</a:t>
            </a:r>
            <a:r>
              <a:rPr lang="en-AU" sz="4000" dirty="0">
                <a:solidFill>
                  <a:srgbClr val="FFFFFF"/>
                </a:solidFill>
              </a:rPr>
              <a:t> la </a:t>
            </a:r>
            <a:r>
              <a:rPr lang="en-AU" sz="4000" dirty="0" err="1">
                <a:solidFill>
                  <a:srgbClr val="FFFFFF"/>
                </a:solidFill>
              </a:rPr>
              <a:t>Exposición</a:t>
            </a:r>
            <a:r>
              <a:rPr lang="en-AU" sz="4000" dirty="0">
                <a:solidFill>
                  <a:srgbClr val="FFFFFF"/>
                </a:solidFill>
              </a:rPr>
              <a:t> de </a:t>
            </a:r>
            <a:r>
              <a:rPr lang="en-AU" sz="4000" dirty="0" err="1">
                <a:solidFill>
                  <a:srgbClr val="FFFFFF"/>
                </a:solidFill>
              </a:rPr>
              <a:t>motivos</a:t>
            </a:r>
            <a:r>
              <a:rPr lang="en-AU" sz="4000" dirty="0">
                <a:solidFill>
                  <a:srgbClr val="FFFFFF"/>
                </a:solidFill>
              </a:rPr>
              <a:t> + </a:t>
            </a:r>
            <a:r>
              <a:rPr lang="en-AU" sz="4000" dirty="0" err="1">
                <a:solidFill>
                  <a:srgbClr val="FFFFFF"/>
                </a:solidFill>
              </a:rPr>
              <a:t>articulado</a:t>
            </a:r>
            <a:r>
              <a:rPr lang="en-AU" sz="4000" dirty="0">
                <a:solidFill>
                  <a:srgbClr val="FFFFFF"/>
                </a:solidFill>
              </a:rPr>
              <a:t> del </a:t>
            </a:r>
            <a:r>
              <a:rPr lang="en-AU" sz="4000" dirty="0" err="1">
                <a:solidFill>
                  <a:srgbClr val="FFFFFF"/>
                </a:solidFill>
              </a:rPr>
              <a:t>Reglamento</a:t>
            </a:r>
            <a:r>
              <a:rPr lang="en-AU" sz="4000" dirty="0">
                <a:solidFill>
                  <a:srgbClr val="FFFFFF"/>
                </a:solidFill>
              </a:rPr>
              <a:t> 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65474-1221-88C4-3368-AA8EC9062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3192" y="209862"/>
            <a:ext cx="5152413" cy="5985665"/>
          </a:xfrm>
        </p:spPr>
        <p:txBody>
          <a:bodyPr anchor="ctr">
            <a:normAutofit/>
          </a:bodyPr>
          <a:lstStyle/>
          <a:p>
            <a:r>
              <a:rPr lang="es-E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prohibición de tales prácticas de IA complementa lo dispuesto en la Directiva 2005/29/CE del Parlamento Europeo y del Consejo, en particular la prohibición, en cualquier circunstancia, de las prácticas comerciales </a:t>
            </a:r>
            <a:r>
              <a:rPr lang="es-ES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desleales</a:t>
            </a:r>
            <a:r>
              <a:rPr lang="es-ES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que causan perjuicios económicos o financieros a los consumidores, hayan sido establecidas mediante de sistemas de IA o de otra manera.</a:t>
            </a:r>
            <a:endParaRPr lang="en-AU" sz="2400" dirty="0"/>
          </a:p>
          <a:p>
            <a:pPr marL="0" indent="0">
              <a:buNone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2719126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A8EAA-4965-360F-E015-88C22908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AU" sz="4000">
                <a:solidFill>
                  <a:srgbClr val="FFFFFF"/>
                </a:solidFill>
              </a:rPr>
              <a:t>Práctica desleal: Directiva 2005/29 CE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7F7CF2-1195-9109-9591-A29BDEBF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540" y="134912"/>
            <a:ext cx="6070562" cy="6723088"/>
          </a:xfrm>
        </p:spPr>
        <p:txBody>
          <a:bodyPr anchor="ctr">
            <a:normAutofit/>
          </a:bodyPr>
          <a:lstStyle/>
          <a:p>
            <a:r>
              <a:rPr lang="es-ES" sz="2000" dirty="0"/>
              <a:t>Son prácticas comerciales </a:t>
            </a:r>
            <a:r>
              <a:rPr lang="es-ES" sz="2000" b="1" dirty="0"/>
              <a:t>desleales</a:t>
            </a:r>
            <a:r>
              <a:rPr lang="es-ES" sz="2000" dirty="0"/>
              <a:t> las que:</a:t>
            </a:r>
          </a:p>
          <a:p>
            <a:pPr lvl="1"/>
            <a:r>
              <a:rPr lang="es-ES" sz="2000" dirty="0"/>
              <a:t>son contrarias a los requisitos de la diligencia profesional de cada Estado miembro; </a:t>
            </a:r>
            <a:r>
              <a:rPr lang="es-ES" sz="2000" b="1" dirty="0"/>
              <a:t>y</a:t>
            </a:r>
          </a:p>
          <a:p>
            <a:pPr lvl="1"/>
            <a:r>
              <a:rPr lang="es-ES" sz="2000" dirty="0"/>
              <a:t>pueden </a:t>
            </a:r>
            <a:r>
              <a:rPr lang="es-ES" sz="2000" b="1" dirty="0"/>
              <a:t>distorsionar</a:t>
            </a:r>
            <a:r>
              <a:rPr lang="es-ES" sz="2000" dirty="0"/>
              <a:t> de manera sustancial el </a:t>
            </a:r>
            <a:r>
              <a:rPr lang="es-ES" sz="2000" b="1" dirty="0"/>
              <a:t>comportamiento</a:t>
            </a:r>
            <a:r>
              <a:rPr lang="es-ES" sz="2000" dirty="0"/>
              <a:t> de compra del consumidor medio.</a:t>
            </a:r>
          </a:p>
          <a:p>
            <a:r>
              <a:rPr lang="es-ES" sz="2000" dirty="0"/>
              <a:t>Regulación Dir. 2005/29 tiene sentido para el </a:t>
            </a:r>
            <a:r>
              <a:rPr lang="es-ES" sz="2000" b="1" dirty="0"/>
              <a:t>consumidor medio</a:t>
            </a:r>
            <a:r>
              <a:rPr lang="es-ES" sz="2000" dirty="0"/>
              <a:t>: toma una decisión de compra que de otro modo no hubiera tomado</a:t>
            </a:r>
          </a:p>
          <a:p>
            <a:r>
              <a:rPr lang="es-ES" sz="2000" dirty="0"/>
              <a:t>Pero también considera necesario </a:t>
            </a:r>
            <a:r>
              <a:rPr lang="es-ES" sz="2000" b="1" dirty="0"/>
              <a:t>proteger “más” a ciertos consumidores dada su vulnerabilidad </a:t>
            </a:r>
            <a:r>
              <a:rPr lang="es-ES" sz="2000" dirty="0"/>
              <a:t>específica (a las prácticas o a los productos), debido a (art. 5.3):</a:t>
            </a:r>
          </a:p>
          <a:p>
            <a:pPr lvl="1"/>
            <a:r>
              <a:rPr lang="es-ES" sz="2000" dirty="0"/>
              <a:t>su edad (niños o personas mayores)</a:t>
            </a:r>
          </a:p>
          <a:p>
            <a:pPr lvl="1"/>
            <a:r>
              <a:rPr lang="es-ES" sz="2000" dirty="0"/>
              <a:t>su “credulidad” (ingenuidad) o </a:t>
            </a:r>
          </a:p>
          <a:p>
            <a:pPr lvl="1"/>
            <a:r>
              <a:rPr lang="es-ES" sz="2000" dirty="0"/>
              <a:t>a una enfermedad física o mental.</a:t>
            </a:r>
          </a:p>
          <a:p>
            <a:r>
              <a:rPr lang="es-ES" sz="2000" dirty="0"/>
              <a:t>Categorías de prácticas comerciales: </a:t>
            </a:r>
          </a:p>
          <a:p>
            <a:pPr lvl="1"/>
            <a:r>
              <a:rPr lang="es-ES" sz="2000" dirty="0"/>
              <a:t>prácticas comerciales engañosas (por acción o por omisión) </a:t>
            </a:r>
          </a:p>
          <a:p>
            <a:pPr lvl="1"/>
            <a:r>
              <a:rPr lang="es-ES" sz="2000" dirty="0"/>
              <a:t>prácticas comerciales agresivas.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464423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1671</Words>
  <Application>Microsoft Office PowerPoint</Application>
  <PresentationFormat>Widescreen</PresentationFormat>
  <Paragraphs>106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</vt:lpstr>
      <vt:lpstr>Aptos Display</vt:lpstr>
      <vt:lpstr>Arial</vt:lpstr>
      <vt:lpstr>Barlow ExtraBold</vt:lpstr>
      <vt:lpstr>Calibri</vt:lpstr>
      <vt:lpstr>Cambria</vt:lpstr>
      <vt:lpstr>Montserrat</vt:lpstr>
      <vt:lpstr>Montserrat ExtraBold</vt:lpstr>
      <vt:lpstr>Montserrat Medium</vt:lpstr>
      <vt:lpstr>Office Theme</vt:lpstr>
      <vt:lpstr>La persona vulnerable en la regulación de la inteligencia artificial de la Unión Europea: límites y concreción desde una perspectiva del derecho de obligaciones   U. Santiago – Fac. Dereito 12 noviembre 2024 Ciclo de Seminarios sobre modernización del Derecho de Contratos  José-Miguel Bello y Villarino</vt:lpstr>
      <vt:lpstr>A modo de introducción</vt:lpstr>
      <vt:lpstr>El problema: Exposición de motivos – apdo. 29</vt:lpstr>
      <vt:lpstr>“De otras maneras”: Prohibición de despliegue o comercialización de sistemas  que exploten ciertas vulnerabilidades vs “explotación” usuario “común” (técnicas subliminales / manipulativas / decepción, 5.1.a)</vt:lpstr>
      <vt:lpstr>Elementos</vt:lpstr>
      <vt:lpstr>Otras referencias – Art.7.2(f+h) –Actualización sistemas alto riesgo</vt:lpstr>
      <vt:lpstr>Vulnerabilidad del art. 5 vs vulnerabilidad art.7</vt:lpstr>
      <vt:lpstr>Conexión art. 5 con el derecho privado / de consumo   Explícitado en la Exposición de motivos + articulado del Reglamento IA</vt:lpstr>
      <vt:lpstr>Práctica desleal: Directiva 2005/29 CE</vt:lpstr>
      <vt:lpstr>El consumidor vulnerable de la Dir. 2005/29 – EdM apdo.18</vt:lpstr>
      <vt:lpstr>Que dice el derecho de contratos español de todo esto</vt:lpstr>
      <vt:lpstr>¿Nuevo derecho de obligaciones y contratos?</vt:lpstr>
      <vt:lpstr>Derecho civil catalán</vt:lpstr>
      <vt:lpstr>Artículo 621-45 – 2 – Otro tipo de aproximación al problema</vt:lpstr>
      <vt:lpstr>Vulnerabilidad:  ¿Derecho privado? ¿derecho de consumo? ¿administrativo? </vt:lpstr>
      <vt:lpstr>Sistemas de IA que “buscan” su público objetivo – por ejemplo para maximizar ventas</vt:lpstr>
      <vt:lpstr>Ley de 23 de julio de 1908 sobre nulidad de los contratos de préstamos usurarios – Otro modelo</vt:lpstr>
      <vt:lpstr>Uso de sistemas de IA que explotan alguna vulnerabilidad en masa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Jose-Miguel Bello Villarino</dc:creator>
  <cp:lastModifiedBy>Jose-Miguel Bello Villarino</cp:lastModifiedBy>
  <cp:revision>6</cp:revision>
  <dcterms:created xsi:type="dcterms:W3CDTF">2024-10-29T11:17:28Z</dcterms:created>
  <dcterms:modified xsi:type="dcterms:W3CDTF">2024-11-12T15:23:47Z</dcterms:modified>
</cp:coreProperties>
</file>